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69" r:id="rId28"/>
    <p:sldId id="270" r:id="rId29"/>
    <p:sldId id="271" r:id="rId30"/>
    <p:sldId id="272"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4" autoAdjust="0"/>
    <p:restoredTop sz="94660"/>
  </p:normalViewPr>
  <p:slideViewPr>
    <p:cSldViewPr>
      <p:cViewPr varScale="1">
        <p:scale>
          <a:sx n="76" d="100"/>
          <a:sy n="76" d="100"/>
        </p:scale>
        <p:origin x="-108" y="-7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7.0091117241755027E-2"/>
          <c:y val="7.2920375352906242E-2"/>
          <c:w val="0.82540439802238807"/>
          <c:h val="0.91818428690040943"/>
        </c:manualLayout>
      </c:layout>
      <c:bar3DChart>
        <c:barDir val="col"/>
        <c:grouping val="clustered"/>
        <c:varyColors val="0"/>
        <c:ser>
          <c:idx val="0"/>
          <c:order val="0"/>
          <c:tx>
            <c:strRef>
              <c:f>Лист1!$C$129</c:f>
              <c:strCache>
                <c:ptCount val="1"/>
                <c:pt idx="0">
                  <c:v>План</c:v>
                </c:pt>
              </c:strCache>
            </c:strRef>
          </c:tx>
          <c:spPr>
            <a:solidFill>
              <a:schemeClr val="accent4">
                <a:lumMod val="75000"/>
              </a:schemeClr>
            </a:solidFill>
            <a:ln w="25400" cap="flat" cmpd="sng" algn="ctr">
              <a:solidFill>
                <a:schemeClr val="tx1"/>
              </a:solidFill>
              <a:prstDash val="solid"/>
            </a:ln>
            <a:effectLst/>
          </c:spPr>
          <c:invertIfNegative val="0"/>
          <c:dLbls>
            <c:dLbl>
              <c:idx val="0"/>
              <c:layout>
                <c:manualLayout>
                  <c:x val="-1.8149950931377994E-2"/>
                  <c:y val="-2.0407354094311582E-2"/>
                </c:manualLayout>
              </c:layout>
              <c:showLegendKey val="0"/>
              <c:showVal val="1"/>
              <c:showCatName val="0"/>
              <c:showSerName val="0"/>
              <c:showPercent val="0"/>
              <c:showBubbleSize val="0"/>
            </c:dLbl>
            <c:dLbl>
              <c:idx val="1"/>
              <c:layout>
                <c:manualLayout>
                  <c:x val="-1.4697441025071289E-3"/>
                  <c:y val="-1.7892536900086787E-2"/>
                </c:manualLayout>
              </c:layout>
              <c:showLegendKey val="0"/>
              <c:showVal val="1"/>
              <c:showCatName val="0"/>
              <c:showSerName val="0"/>
              <c:showPercent val="0"/>
              <c:showBubbleSize val="0"/>
            </c:dLbl>
            <c:dLbl>
              <c:idx val="2"/>
              <c:layout>
                <c:manualLayout>
                  <c:x val="4.1407436210791392E-3"/>
                  <c:y val="0.14322361927579705"/>
                </c:manualLayout>
              </c:layout>
              <c:showLegendKey val="0"/>
              <c:showVal val="1"/>
              <c:showCatName val="0"/>
              <c:showSerName val="0"/>
              <c:showPercent val="0"/>
              <c:showBubbleSize val="0"/>
            </c:dLbl>
            <c:txPr>
              <a:bodyPr/>
              <a:lstStyle/>
              <a:p>
                <a:pPr>
                  <a:defRPr sz="1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Лист1!$B$130:$B$132</c:f>
              <c:strCache>
                <c:ptCount val="3"/>
                <c:pt idx="0">
                  <c:v>ИТОГО ДОХОДОВ </c:v>
                </c:pt>
                <c:pt idx="1">
                  <c:v>ИТОГО РАСХОДОВ</c:v>
                </c:pt>
                <c:pt idx="2">
                  <c:v>Профицит(+)Дефицит(-)</c:v>
                </c:pt>
              </c:strCache>
            </c:strRef>
          </c:cat>
          <c:val>
            <c:numRef>
              <c:f>Лист1!$C$130:$C$132</c:f>
              <c:numCache>
                <c:formatCode>#,##0.0</c:formatCode>
                <c:ptCount val="3"/>
                <c:pt idx="0">
                  <c:v>2090314.3</c:v>
                </c:pt>
                <c:pt idx="1">
                  <c:v>2105873.9</c:v>
                </c:pt>
                <c:pt idx="2">
                  <c:v>-15559.59999999986</c:v>
                </c:pt>
              </c:numCache>
            </c:numRef>
          </c:val>
        </c:ser>
        <c:ser>
          <c:idx val="1"/>
          <c:order val="1"/>
          <c:tx>
            <c:strRef>
              <c:f>Лист1!$D$129</c:f>
              <c:strCache>
                <c:ptCount val="1"/>
                <c:pt idx="0">
                  <c:v>Факт</c:v>
                </c:pt>
              </c:strCache>
            </c:strRef>
          </c:tx>
          <c:spPr>
            <a:solidFill>
              <a:schemeClr val="accent6">
                <a:lumMod val="75000"/>
              </a:schemeClr>
            </a:solidFill>
            <a:ln>
              <a:solidFill>
                <a:sysClr val="windowText" lastClr="000000"/>
              </a:solidFill>
            </a:ln>
          </c:spPr>
          <c:invertIfNegative val="0"/>
          <c:dLbls>
            <c:dLbl>
              <c:idx val="0"/>
              <c:layout>
                <c:manualLayout>
                  <c:x val="1.1818478502388624E-2"/>
                  <c:y val="-7.288441380909368E-3"/>
                </c:manualLayout>
              </c:layout>
              <c:showLegendKey val="0"/>
              <c:showVal val="1"/>
              <c:showCatName val="0"/>
              <c:showSerName val="0"/>
              <c:showPercent val="0"/>
              <c:showBubbleSize val="0"/>
            </c:dLbl>
            <c:dLbl>
              <c:idx val="1"/>
              <c:layout>
                <c:manualLayout>
                  <c:x val="1.7636929230085547E-2"/>
                  <c:y val="5.1121534000247958E-3"/>
                </c:manualLayout>
              </c:layout>
              <c:showLegendKey val="0"/>
              <c:showVal val="1"/>
              <c:showCatName val="0"/>
              <c:showSerName val="0"/>
              <c:showPercent val="0"/>
              <c:showBubbleSize val="0"/>
            </c:dLbl>
            <c:dLbl>
              <c:idx val="2"/>
              <c:layout>
                <c:manualLayout>
                  <c:x val="2.2822811354293968E-2"/>
                  <c:y val="-7.292779434763659E-2"/>
                </c:manualLayout>
              </c:layout>
              <c:showLegendKey val="0"/>
              <c:showVal val="1"/>
              <c:showCatName val="0"/>
              <c:showSerName val="0"/>
              <c:showPercent val="0"/>
              <c:showBubbleSize val="0"/>
            </c:dLbl>
            <c:txPr>
              <a:bodyPr/>
              <a:lstStyle/>
              <a:p>
                <a:pPr>
                  <a:defRPr sz="1400" b="1">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Лист1!$B$130:$B$132</c:f>
              <c:strCache>
                <c:ptCount val="3"/>
                <c:pt idx="0">
                  <c:v>ИТОГО ДОХОДОВ </c:v>
                </c:pt>
                <c:pt idx="1">
                  <c:v>ИТОГО РАСХОДОВ</c:v>
                </c:pt>
                <c:pt idx="2">
                  <c:v>Профицит(+)Дефицит(-)</c:v>
                </c:pt>
              </c:strCache>
            </c:strRef>
          </c:cat>
          <c:val>
            <c:numRef>
              <c:f>Лист1!$D$130:$D$132</c:f>
              <c:numCache>
                <c:formatCode>#,##0.0</c:formatCode>
                <c:ptCount val="3"/>
                <c:pt idx="0">
                  <c:v>2098392.1000000006</c:v>
                </c:pt>
                <c:pt idx="1">
                  <c:v>2093092.2999999998</c:v>
                </c:pt>
                <c:pt idx="2">
                  <c:v>5299.8000000007451</c:v>
                </c:pt>
              </c:numCache>
            </c:numRef>
          </c:val>
        </c:ser>
        <c:dLbls>
          <c:showLegendKey val="0"/>
          <c:showVal val="1"/>
          <c:showCatName val="0"/>
          <c:showSerName val="0"/>
          <c:showPercent val="0"/>
          <c:showBubbleSize val="0"/>
        </c:dLbls>
        <c:gapWidth val="75"/>
        <c:shape val="cone"/>
        <c:axId val="127061376"/>
        <c:axId val="52909184"/>
        <c:axId val="0"/>
      </c:bar3DChart>
      <c:catAx>
        <c:axId val="127061376"/>
        <c:scaling>
          <c:orientation val="minMax"/>
        </c:scaling>
        <c:delete val="0"/>
        <c:axPos val="b"/>
        <c:majorTickMark val="none"/>
        <c:minorTickMark val="none"/>
        <c:tickLblPos val="nextTo"/>
        <c:txPr>
          <a:bodyPr/>
          <a:lstStyle/>
          <a:p>
            <a:pPr>
              <a:defRPr sz="1300" b="1">
                <a:latin typeface="Times New Roman" pitchFamily="18" charset="0"/>
                <a:cs typeface="Times New Roman" pitchFamily="18" charset="0"/>
              </a:defRPr>
            </a:pPr>
            <a:endParaRPr lang="ru-RU"/>
          </a:p>
        </c:txPr>
        <c:crossAx val="52909184"/>
        <c:crosses val="autoZero"/>
        <c:auto val="1"/>
        <c:lblAlgn val="ctr"/>
        <c:lblOffset val="100"/>
        <c:noMultiLvlLbl val="0"/>
      </c:catAx>
      <c:valAx>
        <c:axId val="52909184"/>
        <c:scaling>
          <c:orientation val="minMax"/>
        </c:scaling>
        <c:delete val="0"/>
        <c:axPos val="l"/>
        <c:numFmt formatCode="#,##0.0" sourceLinked="1"/>
        <c:majorTickMark val="none"/>
        <c:minorTickMark val="none"/>
        <c:tickLblPos val="nextTo"/>
        <c:txPr>
          <a:bodyPr/>
          <a:lstStyle/>
          <a:p>
            <a:pPr>
              <a:defRPr sz="1200">
                <a:latin typeface="Times New Roman" pitchFamily="18" charset="0"/>
                <a:cs typeface="Times New Roman" pitchFamily="18" charset="0"/>
              </a:defRPr>
            </a:pPr>
            <a:endParaRPr lang="ru-RU"/>
          </a:p>
        </c:txPr>
        <c:crossAx val="127061376"/>
        <c:crosses val="autoZero"/>
        <c:crossBetween val="between"/>
      </c:valAx>
    </c:plotArea>
    <c:legend>
      <c:legendPos val="b"/>
      <c:layout>
        <c:manualLayout>
          <c:xMode val="edge"/>
          <c:yMode val="edge"/>
          <c:x val="0.71602692293448877"/>
          <c:y val="0.25473469472052962"/>
          <c:w val="0.11732744700717467"/>
          <c:h val="0.19465848178981976"/>
        </c:manualLayout>
      </c:layout>
      <c:overlay val="0"/>
      <c:txPr>
        <a:bodyPr/>
        <a:lstStyle/>
        <a:p>
          <a:pPr>
            <a:defRPr sz="2000" b="1">
              <a:latin typeface="Times New Roman" pitchFamily="18" charset="0"/>
              <a:cs typeface="Times New Roman" pitchFamily="18" charset="0"/>
            </a:defRPr>
          </a:pPr>
          <a:endParaRPr lang="ru-RU"/>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0666896811098418"/>
          <c:y val="0.10721324179881414"/>
          <c:w val="0.50667090251461311"/>
          <c:h val="0.7966228733943076"/>
        </c:manualLayout>
      </c:layout>
      <c:doughnutChart>
        <c:varyColors val="1"/>
        <c:ser>
          <c:idx val="0"/>
          <c:order val="0"/>
          <c:dLbls>
            <c:dLbl>
              <c:idx val="1"/>
              <c:layout>
                <c:manualLayout>
                  <c:x val="6.1111117794304219E-2"/>
                  <c:y val="-0.10319279423900879"/>
                </c:manualLayout>
              </c:layout>
              <c:showLegendKey val="0"/>
              <c:showVal val="0"/>
              <c:showCatName val="0"/>
              <c:showSerName val="0"/>
              <c:showPercent val="1"/>
              <c:showBubbleSize val="0"/>
            </c:dLbl>
            <c:txPr>
              <a:bodyPr/>
              <a:lstStyle/>
              <a:p>
                <a:pPr>
                  <a:defRPr sz="1600">
                    <a:latin typeface="Times New Roman" pitchFamily="18" charset="0"/>
                    <a:cs typeface="Times New Roman" pitchFamily="18" charset="0"/>
                  </a:defRPr>
                </a:pPr>
                <a:endParaRPr lang="ru-RU"/>
              </a:p>
            </c:txPr>
            <c:showLegendKey val="0"/>
            <c:showVal val="0"/>
            <c:showCatName val="0"/>
            <c:showSerName val="0"/>
            <c:showPercent val="1"/>
            <c:showBubbleSize val="0"/>
            <c:showLeaderLines val="1"/>
          </c:dLbls>
          <c:cat>
            <c:multiLvlStrRef>
              <c:f>Лист1!$B$144:$D$146</c:f>
              <c:multiLvlStrCache>
                <c:ptCount val="3"/>
                <c:lvl>
                  <c:pt idx="0">
                    <c:v>млн. руб.</c:v>
                  </c:pt>
                  <c:pt idx="1">
                    <c:v>млн. руб.</c:v>
                  </c:pt>
                  <c:pt idx="2">
                    <c:v>млн. руб.</c:v>
                  </c:pt>
                </c:lvl>
                <c:lvl>
                  <c:pt idx="0">
                    <c:v>210,2</c:v>
                  </c:pt>
                  <c:pt idx="1">
                    <c:v>15,4</c:v>
                  </c:pt>
                  <c:pt idx="2">
                    <c:v>1872,8</c:v>
                  </c:pt>
                </c:lvl>
                <c:lvl>
                  <c:pt idx="0">
                    <c:v>Налоговые доходы </c:v>
                  </c:pt>
                  <c:pt idx="1">
                    <c:v>Неналоговые доходы </c:v>
                  </c:pt>
                  <c:pt idx="2">
                    <c:v>Безвозмездные поступления</c:v>
                  </c:pt>
                </c:lvl>
              </c:multiLvlStrCache>
            </c:multiLvlStrRef>
          </c:cat>
          <c:val>
            <c:numRef>
              <c:f>Лист1!$C$144:$C$146</c:f>
              <c:numCache>
                <c:formatCode>0.0</c:formatCode>
                <c:ptCount val="3"/>
                <c:pt idx="0">
                  <c:v>210.17009999999999</c:v>
                </c:pt>
                <c:pt idx="1">
                  <c:v>15.389700000000001</c:v>
                </c:pt>
                <c:pt idx="2">
                  <c:v>1872.8323</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65859170951804702"/>
          <c:y val="0.10104680098805069"/>
          <c:w val="0.33195947275597087"/>
          <c:h val="0.85479809398916984"/>
        </c:manualLayout>
      </c:layout>
      <c:overlay val="0"/>
      <c:txPr>
        <a:bodyPr/>
        <a:lstStyle/>
        <a:p>
          <a:pPr>
            <a:defRPr sz="240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000">
                <a:latin typeface="Times New Roman" pitchFamily="18" charset="0"/>
                <a:cs typeface="Times New Roman" pitchFamily="18" charset="0"/>
              </a:defRPr>
            </a:pPr>
            <a:r>
              <a:rPr lang="ru-RU" sz="2000" dirty="0">
                <a:solidFill>
                  <a:srgbClr val="FF0000"/>
                </a:solidFill>
                <a:latin typeface="Times New Roman" pitchFamily="18" charset="0"/>
                <a:cs typeface="Times New Roman" pitchFamily="18" charset="0"/>
              </a:rPr>
              <a:t>Основные налоговые доходы бюджета </a:t>
            </a:r>
          </a:p>
        </c:rich>
      </c:tx>
      <c:layout/>
      <c:overlay val="0"/>
    </c:title>
    <c:autoTitleDeleted val="0"/>
    <c:view3D>
      <c:rotX val="75"/>
      <c:rotY val="0"/>
      <c:rAngAx val="0"/>
      <c:perspective val="30"/>
    </c:view3D>
    <c:floor>
      <c:thickness val="0"/>
    </c:floor>
    <c:sideWall>
      <c:thickness val="0"/>
    </c:sideWall>
    <c:backWall>
      <c:thickness val="0"/>
    </c:backWall>
    <c:plotArea>
      <c:layout/>
      <c:pie3DChart>
        <c:varyColors val="1"/>
        <c:ser>
          <c:idx val="0"/>
          <c:order val="0"/>
          <c:dPt>
            <c:idx val="1"/>
            <c:bubble3D val="0"/>
            <c:explosion val="6"/>
          </c:dPt>
          <c:dLbls>
            <c:txPr>
              <a:bodyPr/>
              <a:lstStyle/>
              <a:p>
                <a:pPr>
                  <a:defRPr sz="1400">
                    <a:latin typeface="Times New Roman" pitchFamily="18" charset="0"/>
                    <a:cs typeface="Times New Roman" pitchFamily="18" charset="0"/>
                  </a:defRPr>
                </a:pPr>
                <a:endParaRPr lang="ru-RU"/>
              </a:p>
            </c:txPr>
            <c:showLegendKey val="0"/>
            <c:showVal val="0"/>
            <c:showCatName val="0"/>
            <c:showSerName val="0"/>
            <c:showPercent val="1"/>
            <c:showBubbleSize val="0"/>
            <c:showLeaderLines val="1"/>
          </c:dLbls>
          <c:cat>
            <c:multiLvlStrRef>
              <c:f>Лист1!$G$5:$H$8</c:f>
              <c:multiLvlStrCache>
                <c:ptCount val="4"/>
                <c:lvl>
                  <c:pt idx="0">
                    <c:v>162,2</c:v>
                  </c:pt>
                  <c:pt idx="1">
                    <c:v>41,9</c:v>
                  </c:pt>
                  <c:pt idx="2">
                    <c:v>1,8</c:v>
                  </c:pt>
                  <c:pt idx="3">
                    <c:v>5,4</c:v>
                  </c:pt>
                </c:lvl>
                <c:lvl>
                  <c:pt idx="0">
                    <c:v>Налог на доходы физических лиц</c:v>
                  </c:pt>
                  <c:pt idx="1">
                    <c:v>Налог, взимаемый в связи с применением упрощенной системы налогообложения</c:v>
                  </c:pt>
                  <c:pt idx="2">
                    <c:v>Налог, взимаемый в связи с применением патентной системы налогообложения, зачисляемый в бюджеты муниципальных районов</c:v>
                  </c:pt>
                  <c:pt idx="3">
                    <c:v>Государственная пошлина по делам, рассматриваемым в судах общей юрисдикции, мировыми судьями</c:v>
                  </c:pt>
                </c:lvl>
              </c:multiLvlStrCache>
            </c:multiLvlStrRef>
          </c:cat>
          <c:val>
            <c:numRef>
              <c:f>Лист1!$H$5:$H$8</c:f>
              <c:numCache>
                <c:formatCode>0.0</c:formatCode>
                <c:ptCount val="4"/>
                <c:pt idx="0">
                  <c:v>162.19800000000001</c:v>
                </c:pt>
                <c:pt idx="1">
                  <c:v>41.895600000000002</c:v>
                </c:pt>
                <c:pt idx="2">
                  <c:v>1.8423</c:v>
                </c:pt>
                <c:pt idx="3">
                  <c:v>5.4028999999999998</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7.6377842980578578E-2"/>
          <c:y val="8.4232194395394477E-2"/>
          <c:w val="0.84271601161384779"/>
          <c:h val="0.26855832254624712"/>
        </c:manualLayout>
      </c:layout>
      <c:overlay val="0"/>
      <c:txPr>
        <a:bodyPr/>
        <a:lstStyle/>
        <a:p>
          <a:pPr>
            <a:defRPr sz="140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FF0000"/>
                </a:solidFill>
              </a:defRPr>
            </a:pPr>
            <a:r>
              <a:rPr lang="ru-RU">
                <a:solidFill>
                  <a:srgbClr val="FF0000"/>
                </a:solidFill>
              </a:rPr>
              <a:t>Основные неналоговые доходы бюджета</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dLbls>
            <c:txPr>
              <a:bodyPr/>
              <a:lstStyle/>
              <a:p>
                <a:pPr>
                  <a:defRPr sz="1400">
                    <a:latin typeface="Times New Roman" pitchFamily="18" charset="0"/>
                    <a:cs typeface="Times New Roman" pitchFamily="18" charset="0"/>
                  </a:defRPr>
                </a:pPr>
                <a:endParaRPr lang="ru-RU"/>
              </a:p>
            </c:txPr>
            <c:showLegendKey val="0"/>
            <c:showVal val="0"/>
            <c:showCatName val="0"/>
            <c:showSerName val="0"/>
            <c:showPercent val="1"/>
            <c:showBubbleSize val="0"/>
            <c:showLeaderLines val="1"/>
          </c:dLbls>
          <c:cat>
            <c:multiLvlStrRef>
              <c:f>Лист1!$G$16:$H$30</c:f>
              <c:multiLvlStrCache>
                <c:ptCount val="11"/>
                <c:lvl>
                  <c:pt idx="0">
                    <c:v>4,5</c:v>
                  </c:pt>
                  <c:pt idx="1">
                    <c:v>3,5</c:v>
                  </c:pt>
                  <c:pt idx="2">
                    <c:v>0,5</c:v>
                  </c:pt>
                  <c:pt idx="3">
                    <c:v>0,4</c:v>
                  </c:pt>
                  <c:pt idx="4">
                    <c:v>1,3</c:v>
                  </c:pt>
                  <c:pt idx="5">
                    <c:v>0,9</c:v>
                  </c:pt>
                  <c:pt idx="6">
                    <c:v>1,5</c:v>
                  </c:pt>
                  <c:pt idx="7">
                    <c:v>0,1</c:v>
                  </c:pt>
                  <c:pt idx="8">
                    <c:v>0,4</c:v>
                  </c:pt>
                  <c:pt idx="9">
                    <c:v>0,5</c:v>
                  </c:pt>
                  <c:pt idx="10">
                    <c:v>0,4</c:v>
                  </c:pt>
                </c:lvl>
                <c:lvl>
                  <c:pt idx="0">
                    <c:v>Доходы, получаемые в виде арендной платы за земельные участки, государственная собственность на которые не разграничена, а также средства от продажи права на заключение договоров аренды указанных земельных участков</c:v>
                  </c:pt>
                  <c:pt idx="1">
                    <c:v>Доходы от сдачи в аренду имущества, составляющего государственную (муниципальную) казну (за исключением земельных участков)</c:v>
                  </c:pt>
                  <c:pt idx="2">
                    <c:v>Доходы от оказания платных услуг (работ) получателями средств бюджетов муниципальных районов</c:v>
                  </c:pt>
                  <c:pt idx="3">
                    <c:v>Доходы от реализации имущества, находящегося в собственности муниципальных районов (за исключением имущества муниципальных бюджетных и автономных учреждений, а также имущества муниципальных унитарных предприятий, в том числе казенных ), в части реализации</c:v>
                  </c:pt>
                  <c:pt idx="4">
                    <c:v>
Доходы от продажи земельных участков, государственная собственность на которые не разграничена и которые расположены в границах городских поселений</c:v>
                  </c:pt>
                  <c:pt idx="5">
                    <c:v>Административные штрафы, установленные Кодексом РФ об административных правонарушениях</c:v>
                  </c:pt>
                  <c:pt idx="6">
                    <c:v>Штрафы, пени, неустойки, уплаченные в случае просрочки исполнения поставщиком (подрядчиком, исполнителем)обязательств, предусмотренных государственным (муниципальным) контрактом</c:v>
                  </c:pt>
                  <c:pt idx="7">
                    <c:v>Денежные взыскания, налагаемые в возмещение ущерба, приченненного в результате незаконного и нецелевого использования бюджетных средств (в части бюджетов муниципальных районов)</c:v>
                  </c:pt>
                  <c:pt idx="8">
                    <c:v>Платежи, уплачиваемые в целях возмещения вреда</c:v>
                  </c:pt>
                  <c:pt idx="9">
                    <c:v>Доходы от сумм пеней , предусмотренных законодательством РФ о налогах и сборах, подлежащие зачислению в бюджеты субъектов РФ по нормативу, установленному Бюджетным кодексом РФ, распределяемые Федеральным казначейством между бюджетами субъектов РФ в соотве</c:v>
                  </c:pt>
                  <c:pt idx="10">
                    <c:v>Прочие неналоговые доходы бюджетов муниципальных районов</c:v>
                  </c:pt>
                </c:lvl>
              </c:multiLvlStrCache>
            </c:multiLvlStrRef>
          </c:cat>
          <c:val>
            <c:numRef>
              <c:f>Лист1!$H$16:$H$30</c:f>
              <c:numCache>
                <c:formatCode>0.0</c:formatCode>
                <c:ptCount val="11"/>
                <c:pt idx="0">
                  <c:v>4.4767000000000001</c:v>
                </c:pt>
                <c:pt idx="1">
                  <c:v>3.5263</c:v>
                </c:pt>
                <c:pt idx="2">
                  <c:v>0.45200000000000001</c:v>
                </c:pt>
                <c:pt idx="3">
                  <c:v>0.42810000000000004</c:v>
                </c:pt>
                <c:pt idx="4">
                  <c:v>1.3212000000000002</c:v>
                </c:pt>
                <c:pt idx="5">
                  <c:v>0.92359999999999998</c:v>
                </c:pt>
                <c:pt idx="6">
                  <c:v>1.5427</c:v>
                </c:pt>
                <c:pt idx="7">
                  <c:v>7.8799999999999995E-2</c:v>
                </c:pt>
                <c:pt idx="8">
                  <c:v>0.3836</c:v>
                </c:pt>
                <c:pt idx="9">
                  <c:v>0.52410000000000001</c:v>
                </c:pt>
                <c:pt idx="10">
                  <c:v>0.44060000000000005</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2.3855039952313941E-2"/>
          <c:y val="8.6354977206807709E-2"/>
          <c:w val="0.91575010928912626"/>
          <c:h val="0.4222345385845574"/>
        </c:manualLayout>
      </c:layout>
      <c:overlay val="0"/>
      <c:txPr>
        <a:bodyPr/>
        <a:lstStyle/>
        <a:p>
          <a:pPr>
            <a:defRPr sz="800">
              <a:latin typeface="Times New Roman" pitchFamily="18" charset="0"/>
              <a:cs typeface="Times New Roman" pitchFamily="18" charset="0"/>
            </a:defRPr>
          </a:pPr>
          <a:endParaRPr lang="ru-RU"/>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6.1053406977050459E-2"/>
          <c:y val="2.7626389920781962E-2"/>
          <c:w val="0.76869753356292525"/>
          <c:h val="0.91003760270601552"/>
        </c:manualLayout>
      </c:layout>
      <c:bar3DChart>
        <c:barDir val="col"/>
        <c:grouping val="clustered"/>
        <c:varyColors val="1"/>
        <c:ser>
          <c:idx val="0"/>
          <c:order val="0"/>
          <c:tx>
            <c:strRef>
              <c:f>Лист1!$G$48</c:f>
              <c:strCache>
                <c:ptCount val="1"/>
                <c:pt idx="0">
                  <c:v>Субвенции</c:v>
                </c:pt>
              </c:strCache>
            </c:strRef>
          </c:tx>
          <c:invertIfNegative val="0"/>
          <c:dLbls>
            <c:dLbl>
              <c:idx val="0"/>
              <c:layout>
                <c:manualLayout>
                  <c:x val="2.099456488736719E-2"/>
                  <c:y val="-1.4929794697689291E-2"/>
                </c:manualLayout>
              </c:layout>
              <c:showLegendKey val="0"/>
              <c:showVal val="1"/>
              <c:showCatName val="0"/>
              <c:showSerName val="0"/>
              <c:showPercent val="0"/>
              <c:showBubbleSize val="0"/>
            </c:dLbl>
            <c:txPr>
              <a:bodyPr/>
              <a:lstStyle/>
              <a:p>
                <a:pPr>
                  <a:defRPr sz="16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val>
            <c:numRef>
              <c:f>Лист1!$H$48</c:f>
              <c:numCache>
                <c:formatCode>0.0</c:formatCode>
                <c:ptCount val="1"/>
                <c:pt idx="0">
                  <c:v>1199.5319999999999</c:v>
                </c:pt>
              </c:numCache>
            </c:numRef>
          </c:val>
        </c:ser>
        <c:ser>
          <c:idx val="1"/>
          <c:order val="1"/>
          <c:tx>
            <c:strRef>
              <c:f>Лист1!$G$49</c:f>
              <c:strCache>
                <c:ptCount val="1"/>
                <c:pt idx="0">
                  <c:v>Субсидии</c:v>
                </c:pt>
              </c:strCache>
            </c:strRef>
          </c:tx>
          <c:invertIfNegative val="0"/>
          <c:dLbls>
            <c:dLbl>
              <c:idx val="0"/>
              <c:layout>
                <c:manualLayout>
                  <c:x val="2.2394202546525004E-2"/>
                  <c:y val="-3.7324486744223229E-2"/>
                </c:manualLayout>
              </c:layout>
              <c:showLegendKey val="0"/>
              <c:showVal val="1"/>
              <c:showCatName val="0"/>
              <c:showSerName val="0"/>
              <c:showPercent val="0"/>
              <c:showBubbleSize val="0"/>
            </c:dLbl>
            <c:txPr>
              <a:bodyPr/>
              <a:lstStyle/>
              <a:p>
                <a:pPr>
                  <a:defRPr sz="14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val>
            <c:numRef>
              <c:f>Лист1!$H$49</c:f>
              <c:numCache>
                <c:formatCode>0.0</c:formatCode>
                <c:ptCount val="1"/>
                <c:pt idx="0">
                  <c:v>419.2183</c:v>
                </c:pt>
              </c:numCache>
            </c:numRef>
          </c:val>
        </c:ser>
        <c:ser>
          <c:idx val="2"/>
          <c:order val="2"/>
          <c:tx>
            <c:strRef>
              <c:f>Лист1!$G$50</c:f>
              <c:strCache>
                <c:ptCount val="1"/>
              </c:strCache>
            </c:strRef>
          </c:tx>
          <c:invertIfNegative val="0"/>
          <c:val>
            <c:numRef>
              <c:f>Лист1!$H$50</c:f>
            </c:numRef>
          </c:val>
          <c:shape val="box"/>
        </c:ser>
        <c:ser>
          <c:idx val="3"/>
          <c:order val="3"/>
          <c:tx>
            <c:strRef>
              <c:f>Лист1!$G$51</c:f>
              <c:strCache>
                <c:ptCount val="1"/>
                <c:pt idx="0">
                  <c:v>Дотации</c:v>
                </c:pt>
              </c:strCache>
            </c:strRef>
          </c:tx>
          <c:invertIfNegative val="0"/>
          <c:dLbls>
            <c:dLbl>
              <c:idx val="0"/>
              <c:layout>
                <c:manualLayout>
                  <c:x val="1.6795651909893804E-2"/>
                  <c:y val="-3.4836187627941682E-2"/>
                </c:manualLayout>
              </c:layout>
              <c:showLegendKey val="0"/>
              <c:showVal val="1"/>
              <c:showCatName val="0"/>
              <c:showSerName val="0"/>
              <c:showPercent val="0"/>
              <c:showBubbleSize val="0"/>
            </c:dLbl>
            <c:txPr>
              <a:bodyPr/>
              <a:lstStyle/>
              <a:p>
                <a:pPr>
                  <a:defRPr sz="14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val>
            <c:numRef>
              <c:f>Лист1!$H$51</c:f>
              <c:numCache>
                <c:formatCode>0.0</c:formatCode>
                <c:ptCount val="1"/>
                <c:pt idx="0">
                  <c:v>205.5762</c:v>
                </c:pt>
              </c:numCache>
            </c:numRef>
          </c:val>
        </c:ser>
        <c:ser>
          <c:idx val="4"/>
          <c:order val="4"/>
          <c:tx>
            <c:strRef>
              <c:f>Лист1!$G$52</c:f>
              <c:strCache>
                <c:ptCount val="1"/>
              </c:strCache>
            </c:strRef>
          </c:tx>
          <c:invertIfNegative val="0"/>
          <c:val>
            <c:numRef>
              <c:f>Лист1!$H$52</c:f>
            </c:numRef>
          </c:val>
          <c:shape val="box"/>
        </c:ser>
        <c:ser>
          <c:idx val="5"/>
          <c:order val="5"/>
          <c:tx>
            <c:strRef>
              <c:f>Лист1!$G$53</c:f>
              <c:strCache>
                <c:ptCount val="1"/>
              </c:strCache>
            </c:strRef>
          </c:tx>
          <c:invertIfNegative val="0"/>
          <c:val>
            <c:numRef>
              <c:f>Лист1!$H$53</c:f>
            </c:numRef>
          </c:val>
          <c:shape val="box"/>
        </c:ser>
        <c:ser>
          <c:idx val="6"/>
          <c:order val="6"/>
          <c:tx>
            <c:strRef>
              <c:f>Лист1!$G$54</c:f>
              <c:strCache>
                <c:ptCount val="1"/>
              </c:strCache>
            </c:strRef>
          </c:tx>
          <c:invertIfNegative val="0"/>
          <c:val>
            <c:numRef>
              <c:f>Лист1!$H$54</c:f>
            </c:numRef>
          </c:val>
          <c:shape val="box"/>
        </c:ser>
        <c:ser>
          <c:idx val="7"/>
          <c:order val="7"/>
          <c:tx>
            <c:strRef>
              <c:f>Лист1!$G$55</c:f>
              <c:strCache>
                <c:ptCount val="1"/>
              </c:strCache>
            </c:strRef>
          </c:tx>
          <c:invertIfNegative val="0"/>
          <c:val>
            <c:numRef>
              <c:f>Лист1!$H$55</c:f>
            </c:numRef>
          </c:val>
          <c:shape val="box"/>
        </c:ser>
        <c:ser>
          <c:idx val="8"/>
          <c:order val="8"/>
          <c:tx>
            <c:strRef>
              <c:f>Лист1!$G$56</c:f>
              <c:strCache>
                <c:ptCount val="1"/>
                <c:pt idx="0">
                  <c:v>Прочие межбюджетные трансферты</c:v>
                </c:pt>
              </c:strCache>
            </c:strRef>
          </c:tx>
          <c:invertIfNegative val="0"/>
          <c:dLbls>
            <c:dLbl>
              <c:idx val="0"/>
              <c:layout>
                <c:manualLayout>
                  <c:x val="1.3996376591578126E-2"/>
                  <c:y val="-3.2347888511660039E-2"/>
                </c:manualLayout>
              </c:layout>
              <c:showLegendKey val="0"/>
              <c:showVal val="1"/>
              <c:showCatName val="0"/>
              <c:showSerName val="0"/>
              <c:showPercent val="0"/>
              <c:showBubbleSize val="0"/>
            </c:dLbl>
            <c:txPr>
              <a:bodyPr/>
              <a:lstStyle/>
              <a:p>
                <a:pPr>
                  <a:defRPr sz="14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val>
            <c:numRef>
              <c:f>Лист1!$H$56</c:f>
              <c:numCache>
                <c:formatCode>0.0</c:formatCode>
                <c:ptCount val="1"/>
                <c:pt idx="0">
                  <c:v>47.3446</c:v>
                </c:pt>
              </c:numCache>
            </c:numRef>
          </c:val>
        </c:ser>
        <c:ser>
          <c:idx val="10"/>
          <c:order val="9"/>
          <c:tx>
            <c:strRef>
              <c:f>Лист1!$G$57</c:f>
              <c:strCache>
                <c:ptCount val="1"/>
                <c:pt idx="0">
                  <c:v>Прочие безвозмездные поступления</c:v>
                </c:pt>
              </c:strCache>
            </c:strRef>
          </c:tx>
          <c:invertIfNegative val="0"/>
          <c:dLbls>
            <c:dLbl>
              <c:idx val="0"/>
              <c:layout>
                <c:manualLayout>
                  <c:x val="2.5193477864840629E-2"/>
                  <c:y val="-4.7277683209349421E-2"/>
                </c:manualLayout>
              </c:layout>
              <c:showLegendKey val="0"/>
              <c:showVal val="1"/>
              <c:showCatName val="0"/>
              <c:showSerName val="0"/>
              <c:showPercent val="0"/>
              <c:showBubbleSize val="0"/>
            </c:dLbl>
            <c:txPr>
              <a:bodyPr/>
              <a:lstStyle/>
              <a:p>
                <a:pPr>
                  <a:defRPr sz="14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val>
            <c:numRef>
              <c:f>Лист1!$H$57</c:f>
              <c:numCache>
                <c:formatCode>0.0</c:formatCode>
                <c:ptCount val="1"/>
                <c:pt idx="0">
                  <c:v>1.179</c:v>
                </c:pt>
              </c:numCache>
            </c:numRef>
          </c:val>
        </c:ser>
        <c:dLbls>
          <c:showLegendKey val="0"/>
          <c:showVal val="1"/>
          <c:showCatName val="0"/>
          <c:showSerName val="0"/>
          <c:showPercent val="0"/>
          <c:showBubbleSize val="0"/>
        </c:dLbls>
        <c:gapWidth val="150"/>
        <c:shape val="cylinder"/>
        <c:axId val="115436928"/>
        <c:axId val="127034880"/>
        <c:axId val="0"/>
      </c:bar3DChart>
      <c:catAx>
        <c:axId val="115436928"/>
        <c:scaling>
          <c:orientation val="minMax"/>
        </c:scaling>
        <c:delete val="0"/>
        <c:axPos val="b"/>
        <c:majorTickMark val="none"/>
        <c:minorTickMark val="none"/>
        <c:tickLblPos val="nextTo"/>
        <c:crossAx val="127034880"/>
        <c:crosses val="autoZero"/>
        <c:auto val="1"/>
        <c:lblAlgn val="ctr"/>
        <c:lblOffset val="100"/>
        <c:noMultiLvlLbl val="0"/>
      </c:catAx>
      <c:valAx>
        <c:axId val="127034880"/>
        <c:scaling>
          <c:orientation val="minMax"/>
        </c:scaling>
        <c:delete val="0"/>
        <c:axPos val="l"/>
        <c:majorGridlines/>
        <c:numFmt formatCode="0.0" sourceLinked="1"/>
        <c:majorTickMark val="none"/>
        <c:minorTickMark val="none"/>
        <c:tickLblPos val="nextTo"/>
        <c:txPr>
          <a:bodyPr/>
          <a:lstStyle/>
          <a:p>
            <a:pPr>
              <a:defRPr sz="1400">
                <a:latin typeface="Times New Roman" pitchFamily="18" charset="0"/>
                <a:cs typeface="Times New Roman" pitchFamily="18" charset="0"/>
              </a:defRPr>
            </a:pPr>
            <a:endParaRPr lang="ru-RU"/>
          </a:p>
        </c:txPr>
        <c:crossAx val="115436928"/>
        <c:crosses val="autoZero"/>
        <c:crossBetween val="between"/>
      </c:valAx>
    </c:plotArea>
    <c:legend>
      <c:legendPos val="r"/>
      <c:layout>
        <c:manualLayout>
          <c:xMode val="edge"/>
          <c:yMode val="edge"/>
          <c:x val="0.85086232557842234"/>
          <c:y val="0"/>
          <c:w val="0.14773803676241987"/>
          <c:h val="0.98639801657089654"/>
        </c:manualLayout>
      </c:layout>
      <c:overlay val="0"/>
      <c:txPr>
        <a:bodyPr/>
        <a:lstStyle/>
        <a:p>
          <a:pPr>
            <a:defRPr sz="160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Pt>
            <c:idx val="0"/>
            <c:invertIfNegative val="0"/>
            <c:bubble3D val="0"/>
            <c:spPr>
              <a:solidFill>
                <a:srgbClr val="00B050"/>
              </a:solidFill>
            </c:spPr>
          </c:dPt>
          <c:dPt>
            <c:idx val="1"/>
            <c:invertIfNegative val="0"/>
            <c:bubble3D val="0"/>
            <c:spPr>
              <a:solidFill>
                <a:schemeClr val="accent4">
                  <a:lumMod val="60000"/>
                  <a:lumOff val="40000"/>
                </a:schemeClr>
              </a:solidFill>
            </c:spPr>
          </c:dPt>
          <c:dPt>
            <c:idx val="3"/>
            <c:invertIfNegative val="0"/>
            <c:bubble3D val="0"/>
            <c:spPr>
              <a:solidFill>
                <a:schemeClr val="accent2">
                  <a:lumMod val="60000"/>
                  <a:lumOff val="40000"/>
                </a:schemeClr>
              </a:solidFill>
            </c:spPr>
          </c:dPt>
          <c:dPt>
            <c:idx val="4"/>
            <c:invertIfNegative val="0"/>
            <c:bubble3D val="0"/>
            <c:spPr>
              <a:solidFill>
                <a:schemeClr val="bg2">
                  <a:lumMod val="25000"/>
                </a:schemeClr>
              </a:solidFill>
            </c:spPr>
          </c:dPt>
          <c:dPt>
            <c:idx val="5"/>
            <c:invertIfNegative val="0"/>
            <c:bubble3D val="0"/>
            <c:spPr>
              <a:solidFill>
                <a:schemeClr val="accent6">
                  <a:lumMod val="60000"/>
                  <a:lumOff val="40000"/>
                </a:schemeClr>
              </a:solidFill>
            </c:spPr>
          </c:dPt>
          <c:dPt>
            <c:idx val="6"/>
            <c:invertIfNegative val="0"/>
            <c:bubble3D val="0"/>
            <c:spPr>
              <a:solidFill>
                <a:schemeClr val="accent3">
                  <a:lumMod val="75000"/>
                </a:schemeClr>
              </a:solidFill>
            </c:spPr>
          </c:dPt>
          <c:dPt>
            <c:idx val="7"/>
            <c:invertIfNegative val="0"/>
            <c:bubble3D val="0"/>
            <c:spPr>
              <a:solidFill>
                <a:srgbClr val="FFFF00"/>
              </a:solidFill>
            </c:spPr>
          </c:dPt>
          <c:dPt>
            <c:idx val="8"/>
            <c:invertIfNegative val="0"/>
            <c:bubble3D val="0"/>
            <c:spPr>
              <a:solidFill>
                <a:schemeClr val="accent6">
                  <a:lumMod val="75000"/>
                </a:schemeClr>
              </a:solidFill>
            </c:spPr>
          </c:dPt>
          <c:dPt>
            <c:idx val="9"/>
            <c:invertIfNegative val="0"/>
            <c:bubble3D val="0"/>
            <c:spPr>
              <a:solidFill>
                <a:srgbClr val="FF0000"/>
              </a:solidFill>
            </c:spPr>
          </c:dPt>
          <c:dLbls>
            <c:txPr>
              <a:bodyPr/>
              <a:lstStyle/>
              <a:p>
                <a:pPr>
                  <a:defRPr sz="1400">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strRef>
              <c:f>Лист2!$A$4:$A$13</c:f>
              <c:strCache>
                <c:ptCount val="10"/>
                <c:pt idx="0">
                  <c:v>Общегосударственные вопросы</c:v>
                </c:pt>
                <c:pt idx="1">
                  <c:v>Национальная безопасность и правоохранительная деятельность</c:v>
                </c:pt>
                <c:pt idx="2">
                  <c:v>Национальная экономика</c:v>
                </c:pt>
                <c:pt idx="3">
                  <c:v>Жилищно-коммунальное хозяйство</c:v>
                </c:pt>
                <c:pt idx="4">
                  <c:v>Охрана окружающей среды</c:v>
                </c:pt>
                <c:pt idx="5">
                  <c:v>Образование</c:v>
                </c:pt>
                <c:pt idx="6">
                  <c:v>Культура, кинематография</c:v>
                </c:pt>
                <c:pt idx="7">
                  <c:v>Социальная политика</c:v>
                </c:pt>
                <c:pt idx="8">
                  <c:v>Физическая культура и спорт</c:v>
                </c:pt>
                <c:pt idx="9">
                  <c:v>Межбюджетные трансферты общего характера  бюджетам бюджетной системы Российской Федерации</c:v>
                </c:pt>
              </c:strCache>
            </c:strRef>
          </c:cat>
          <c:val>
            <c:numRef>
              <c:f>Лист2!$B$4:$B$13</c:f>
              <c:numCache>
                <c:formatCode>0.0</c:formatCode>
                <c:ptCount val="10"/>
                <c:pt idx="0">
                  <c:v>139.3485</c:v>
                </c:pt>
                <c:pt idx="1">
                  <c:v>11.1175</c:v>
                </c:pt>
                <c:pt idx="2">
                  <c:v>1.4734</c:v>
                </c:pt>
                <c:pt idx="3">
                  <c:v>20.746400000000001</c:v>
                </c:pt>
                <c:pt idx="4">
                  <c:v>35.268999999999998</c:v>
                </c:pt>
                <c:pt idx="5">
                  <c:v>1509.1183999999996</c:v>
                </c:pt>
                <c:pt idx="6">
                  <c:v>70.1173</c:v>
                </c:pt>
                <c:pt idx="7">
                  <c:v>25.193099999999998</c:v>
                </c:pt>
                <c:pt idx="8">
                  <c:v>6.2336999999999998</c:v>
                </c:pt>
                <c:pt idx="9">
                  <c:v>274.47500000000002</c:v>
                </c:pt>
              </c:numCache>
            </c:numRef>
          </c:val>
        </c:ser>
        <c:dLbls>
          <c:showLegendKey val="0"/>
          <c:showVal val="0"/>
          <c:showCatName val="0"/>
          <c:showSerName val="0"/>
          <c:showPercent val="0"/>
          <c:showBubbleSize val="0"/>
        </c:dLbls>
        <c:gapWidth val="150"/>
        <c:shape val="cylinder"/>
        <c:axId val="52879360"/>
        <c:axId val="52880896"/>
        <c:axId val="0"/>
      </c:bar3DChart>
      <c:catAx>
        <c:axId val="52879360"/>
        <c:scaling>
          <c:orientation val="minMax"/>
        </c:scaling>
        <c:delete val="0"/>
        <c:axPos val="l"/>
        <c:majorTickMark val="out"/>
        <c:minorTickMark val="none"/>
        <c:tickLblPos val="nextTo"/>
        <c:txPr>
          <a:bodyPr/>
          <a:lstStyle/>
          <a:p>
            <a:pPr>
              <a:defRPr sz="1400">
                <a:latin typeface="Times New Roman" pitchFamily="18" charset="0"/>
                <a:cs typeface="Times New Roman" pitchFamily="18" charset="0"/>
              </a:defRPr>
            </a:pPr>
            <a:endParaRPr lang="ru-RU"/>
          </a:p>
        </c:txPr>
        <c:crossAx val="52880896"/>
        <c:crosses val="autoZero"/>
        <c:auto val="1"/>
        <c:lblAlgn val="ctr"/>
        <c:lblOffset val="100"/>
        <c:noMultiLvlLbl val="0"/>
      </c:catAx>
      <c:valAx>
        <c:axId val="52880896"/>
        <c:scaling>
          <c:orientation val="minMax"/>
        </c:scaling>
        <c:delete val="0"/>
        <c:axPos val="b"/>
        <c:majorGridlines/>
        <c:numFmt formatCode="0.0" sourceLinked="1"/>
        <c:majorTickMark val="out"/>
        <c:minorTickMark val="none"/>
        <c:tickLblPos val="nextTo"/>
        <c:crossAx val="5287936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'Лист1 (2)'!$C$6</c:f>
              <c:strCache>
                <c:ptCount val="1"/>
                <c:pt idx="0">
                  <c:v>План</c:v>
                </c:pt>
              </c:strCache>
            </c:strRef>
          </c:tx>
          <c:spPr>
            <a:solidFill>
              <a:srgbClr val="00B050"/>
            </a:solidFill>
          </c:spPr>
          <c:invertIfNegative val="0"/>
          <c:cat>
            <c:strRef>
              <c:f>'Лист1 (2)'!$B$7:$B$22</c:f>
              <c:strCache>
                <c:ptCount val="16"/>
                <c:pt idx="0">
                  <c:v>Социальная поддержка населения</c:v>
                </c:pt>
                <c:pt idx="1">
                  <c:v>Здоровье</c:v>
                </c:pt>
                <c:pt idx="2">
                  <c:v>Развитие системы образования</c:v>
                </c:pt>
                <c:pt idx="3">
                  <c:v>Развитие культуры, спорта и молодежной политики</c:v>
                </c:pt>
                <c:pt idx="4">
                  <c:v>Безопасность</c:v>
                </c:pt>
                <c:pt idx="5">
                  <c:v>Транспорт</c:v>
                </c:pt>
                <c:pt idx="6">
                  <c:v>Развитие коммунальной инфраструктуры объектов социальной сферы</c:v>
                </c:pt>
                <c:pt idx="7">
                  <c:v>Молодым семьям - доступное жилье</c:v>
                </c:pt>
                <c:pt idx="8">
                  <c:v>Экономическое развитие Чунского района</c:v>
                </c:pt>
                <c:pt idx="9">
                  <c:v>Муниципальные финансы</c:v>
                </c:pt>
                <c:pt idx="10">
                  <c:v>Муниципальная собственность</c:v>
                </c:pt>
                <c:pt idx="11">
                  <c:v>Муниципальное управление</c:v>
                </c:pt>
                <c:pt idx="12">
                  <c:v>Охрана окружающей среды</c:v>
                </c:pt>
                <c:pt idx="13">
                  <c:v>Развитие сельского хозяйства и регулирование рынков сельскохозяйственной продукции, сырья и продовольствия</c:v>
                </c:pt>
                <c:pt idx="14">
                  <c:v>Охрана труда</c:v>
                </c:pt>
                <c:pt idx="15">
                  <c:v>Комплексные меры по укреплению межнационального согласия</c:v>
                </c:pt>
              </c:strCache>
            </c:strRef>
          </c:cat>
          <c:val>
            <c:numRef>
              <c:f>'Лист1 (2)'!$C$7:$C$22</c:f>
              <c:numCache>
                <c:formatCode>0.0</c:formatCode>
                <c:ptCount val="16"/>
                <c:pt idx="0">
                  <c:v>717</c:v>
                </c:pt>
                <c:pt idx="1">
                  <c:v>0</c:v>
                </c:pt>
                <c:pt idx="2">
                  <c:v>1490376.3527599999</c:v>
                </c:pt>
                <c:pt idx="3">
                  <c:v>108848.94631</c:v>
                </c:pt>
                <c:pt idx="4">
                  <c:v>14196.52008</c:v>
                </c:pt>
                <c:pt idx="5">
                  <c:v>1861.2</c:v>
                </c:pt>
                <c:pt idx="6">
                  <c:v>7123.9822800000002</c:v>
                </c:pt>
                <c:pt idx="7">
                  <c:v>1089.136</c:v>
                </c:pt>
                <c:pt idx="8">
                  <c:v>77.209000000000003</c:v>
                </c:pt>
                <c:pt idx="9">
                  <c:v>291108.90000000002</c:v>
                </c:pt>
                <c:pt idx="10">
                  <c:v>34372.550000000003</c:v>
                </c:pt>
                <c:pt idx="11">
                  <c:v>90853.800090000004</c:v>
                </c:pt>
                <c:pt idx="12">
                  <c:v>34147.576090000002</c:v>
                </c:pt>
                <c:pt idx="13">
                  <c:v>33.469000000000001</c:v>
                </c:pt>
                <c:pt idx="14">
                  <c:v>179.54900000000001</c:v>
                </c:pt>
                <c:pt idx="15">
                  <c:v>26</c:v>
                </c:pt>
              </c:numCache>
            </c:numRef>
          </c:val>
        </c:ser>
        <c:ser>
          <c:idx val="1"/>
          <c:order val="1"/>
          <c:tx>
            <c:strRef>
              <c:f>'Лист1 (2)'!$D$6</c:f>
              <c:strCache>
                <c:ptCount val="1"/>
                <c:pt idx="0">
                  <c:v>Факт</c:v>
                </c:pt>
              </c:strCache>
            </c:strRef>
          </c:tx>
          <c:spPr>
            <a:solidFill>
              <a:srgbClr val="FF0000"/>
            </a:solidFill>
          </c:spPr>
          <c:invertIfNegative val="0"/>
          <c:dPt>
            <c:idx val="2"/>
            <c:invertIfNegative val="0"/>
            <c:bubble3D val="0"/>
            <c:spPr>
              <a:solidFill>
                <a:srgbClr val="FF0000"/>
              </a:solidFill>
              <a:scene3d>
                <a:camera prst="orthographicFront"/>
                <a:lightRig rig="threePt" dir="t"/>
              </a:scene3d>
              <a:sp3d/>
            </c:spPr>
          </c:dPt>
          <c:dLbls>
            <c:txPr>
              <a:bodyPr/>
              <a:lstStyle/>
              <a:p>
                <a:pPr>
                  <a:defRPr sz="900">
                    <a:latin typeface="Times New Roman" pitchFamily="18" charset="0"/>
                    <a:cs typeface="Times New Roman" pitchFamily="18" charset="0"/>
                  </a:defRPr>
                </a:pPr>
                <a:endParaRPr lang="ru-RU"/>
              </a:p>
            </c:txPr>
            <c:dLblPos val="outEnd"/>
            <c:showLegendKey val="0"/>
            <c:showVal val="1"/>
            <c:showCatName val="0"/>
            <c:showSerName val="0"/>
            <c:showPercent val="0"/>
            <c:showBubbleSize val="0"/>
            <c:showLeaderLines val="0"/>
          </c:dLbls>
          <c:cat>
            <c:strRef>
              <c:f>'Лист1 (2)'!$B$7:$B$22</c:f>
              <c:strCache>
                <c:ptCount val="16"/>
                <c:pt idx="0">
                  <c:v>Социальная поддержка населения</c:v>
                </c:pt>
                <c:pt idx="1">
                  <c:v>Здоровье</c:v>
                </c:pt>
                <c:pt idx="2">
                  <c:v>Развитие системы образования</c:v>
                </c:pt>
                <c:pt idx="3">
                  <c:v>Развитие культуры, спорта и молодежной политики</c:v>
                </c:pt>
                <c:pt idx="4">
                  <c:v>Безопасность</c:v>
                </c:pt>
                <c:pt idx="5">
                  <c:v>Транспорт</c:v>
                </c:pt>
                <c:pt idx="6">
                  <c:v>Развитие коммунальной инфраструктуры объектов социальной сферы</c:v>
                </c:pt>
                <c:pt idx="7">
                  <c:v>Молодым семьям - доступное жилье</c:v>
                </c:pt>
                <c:pt idx="8">
                  <c:v>Экономическое развитие Чунского района</c:v>
                </c:pt>
                <c:pt idx="9">
                  <c:v>Муниципальные финансы</c:v>
                </c:pt>
                <c:pt idx="10">
                  <c:v>Муниципальная собственность</c:v>
                </c:pt>
                <c:pt idx="11">
                  <c:v>Муниципальное управление</c:v>
                </c:pt>
                <c:pt idx="12">
                  <c:v>Охрана окружающей среды</c:v>
                </c:pt>
                <c:pt idx="13">
                  <c:v>Развитие сельского хозяйства и регулирование рынков сельскохозяйственной продукции, сырья и продовольствия</c:v>
                </c:pt>
                <c:pt idx="14">
                  <c:v>Охрана труда</c:v>
                </c:pt>
                <c:pt idx="15">
                  <c:v>Комплексные меры по укреплению межнационального согласия</c:v>
                </c:pt>
              </c:strCache>
            </c:strRef>
          </c:cat>
          <c:val>
            <c:numRef>
              <c:f>'Лист1 (2)'!$D$7:$D$22</c:f>
              <c:numCache>
                <c:formatCode>0.0</c:formatCode>
                <c:ptCount val="16"/>
                <c:pt idx="0">
                  <c:v>717</c:v>
                </c:pt>
                <c:pt idx="1">
                  <c:v>0</c:v>
                </c:pt>
                <c:pt idx="2">
                  <c:v>1481106.27838</c:v>
                </c:pt>
                <c:pt idx="3">
                  <c:v>107768.98069</c:v>
                </c:pt>
                <c:pt idx="4">
                  <c:v>13695.08927</c:v>
                </c:pt>
                <c:pt idx="5">
                  <c:v>1362.6909599999999</c:v>
                </c:pt>
                <c:pt idx="6">
                  <c:v>7120.68228</c:v>
                </c:pt>
                <c:pt idx="7">
                  <c:v>1089.136</c:v>
                </c:pt>
                <c:pt idx="8">
                  <c:v>77.209000000000003</c:v>
                </c:pt>
                <c:pt idx="9">
                  <c:v>290983.36813000002</c:v>
                </c:pt>
                <c:pt idx="10">
                  <c:v>33633.969669999999</c:v>
                </c:pt>
                <c:pt idx="11">
                  <c:v>90526.270700000008</c:v>
                </c:pt>
                <c:pt idx="12">
                  <c:v>34063.206600000005</c:v>
                </c:pt>
                <c:pt idx="13">
                  <c:v>33.469000000000001</c:v>
                </c:pt>
                <c:pt idx="14">
                  <c:v>157.148</c:v>
                </c:pt>
                <c:pt idx="15">
                  <c:v>26</c:v>
                </c:pt>
              </c:numCache>
            </c:numRef>
          </c:val>
        </c:ser>
        <c:dLbls>
          <c:dLblPos val="outEnd"/>
          <c:showLegendKey val="0"/>
          <c:showVal val="1"/>
          <c:showCatName val="0"/>
          <c:showSerName val="0"/>
          <c:showPercent val="0"/>
          <c:showBubbleSize val="0"/>
        </c:dLbls>
        <c:gapWidth val="150"/>
        <c:overlap val="-80"/>
        <c:axId val="54008832"/>
        <c:axId val="151573248"/>
      </c:barChart>
      <c:catAx>
        <c:axId val="54008832"/>
        <c:scaling>
          <c:orientation val="minMax"/>
        </c:scaling>
        <c:delete val="0"/>
        <c:axPos val="l"/>
        <c:majorTickMark val="out"/>
        <c:minorTickMark val="none"/>
        <c:tickLblPos val="nextTo"/>
        <c:txPr>
          <a:bodyPr/>
          <a:lstStyle/>
          <a:p>
            <a:pPr>
              <a:defRPr sz="1200" b="1">
                <a:latin typeface="Times New Roman" pitchFamily="18" charset="0"/>
                <a:cs typeface="Times New Roman" pitchFamily="18" charset="0"/>
              </a:defRPr>
            </a:pPr>
            <a:endParaRPr lang="ru-RU"/>
          </a:p>
        </c:txPr>
        <c:crossAx val="151573248"/>
        <c:crosses val="autoZero"/>
        <c:auto val="1"/>
        <c:lblAlgn val="r"/>
        <c:lblOffset val="100"/>
        <c:noMultiLvlLbl val="0"/>
      </c:catAx>
      <c:valAx>
        <c:axId val="151573248"/>
        <c:scaling>
          <c:orientation val="minMax"/>
        </c:scaling>
        <c:delete val="0"/>
        <c:axPos val="b"/>
        <c:majorGridlines/>
        <c:numFmt formatCode="0.0" sourceLinked="1"/>
        <c:majorTickMark val="out"/>
        <c:minorTickMark val="none"/>
        <c:tickLblPos val="nextTo"/>
        <c:crossAx val="54008832"/>
        <c:crosses val="autoZero"/>
        <c:crossBetween val="between"/>
      </c:valAx>
    </c:plotArea>
    <c:legend>
      <c:legendPos val="r"/>
      <c:layout/>
      <c:overlay val="0"/>
      <c:txPr>
        <a:bodyPr/>
        <a:lstStyle/>
        <a:p>
          <a:pPr>
            <a:defRPr sz="1050">
              <a:latin typeface="Times New Roman" pitchFamily="18" charset="0"/>
              <a:cs typeface="Times New Roman" pitchFamily="18" charset="0"/>
            </a:defRPr>
          </a:pPr>
          <a:endParaRPr lang="ru-RU"/>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21000">
              <a:schemeClr val="accent1">
                <a:tint val="44500"/>
                <a:satMod val="16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24.04.2024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mailto:fin37@govirk.ru"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404664"/>
            <a:ext cx="8568952" cy="4536504"/>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5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Отчет </a:t>
            </a:r>
            <a:br>
              <a:rPr lang="ru-RU" sz="5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br>
            <a:r>
              <a:rPr lang="ru-RU" sz="5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об исполнении бюджета Чунского районного муниципального образования </a:t>
            </a:r>
            <a:br>
              <a:rPr lang="ru-RU" sz="5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br>
            <a:r>
              <a:rPr lang="ru-RU" sz="54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за 2023 год</a:t>
            </a:r>
            <a:endParaRPr lang="ru-RU" sz="54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sp>
        <p:nvSpPr>
          <p:cNvPr id="4" name="Подзаголовок 2"/>
          <p:cNvSpPr>
            <a:spLocks noGrp="1"/>
          </p:cNvSpPr>
          <p:nvPr>
            <p:ph type="subTitle" idx="1"/>
          </p:nvPr>
        </p:nvSpPr>
        <p:spPr>
          <a:xfrm>
            <a:off x="251520" y="5445224"/>
            <a:ext cx="8640960" cy="1176536"/>
          </a:xfrm>
        </p:spPr>
        <p:txBody>
          <a:bodyPr>
            <a:normAutofit/>
          </a:bodyPr>
          <a:lstStyle/>
          <a:p>
            <a:r>
              <a:rPr lang="ru-RU" sz="2000" b="1" dirty="0" smtClean="0">
                <a:solidFill>
                  <a:schemeClr val="tx1"/>
                </a:solidFill>
                <a:latin typeface="Times New Roman" pitchFamily="18" charset="0"/>
                <a:cs typeface="Times New Roman" pitchFamily="18" charset="0"/>
              </a:rPr>
              <a:t>К проекту решения Думы Чунского районного муниципального образования «Об утверждении отчета об исполнении бюджета Чунского районного муниципального образования за 2023 год»</a:t>
            </a:r>
            <a:endParaRPr lang="ru-RU" sz="2000" b="1" dirty="0">
              <a:solidFill>
                <a:schemeClr val="tx1"/>
              </a:solidFill>
              <a:latin typeface="Times New Roman" pitchFamily="18" charset="0"/>
              <a:cs typeface="Times New Roman" pitchFamily="18" charset="0"/>
            </a:endParaRP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120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1"/>
            <a:ext cx="9143999" cy="1124744"/>
          </a:xfrm>
        </p:spPr>
        <p:txBody>
          <a:bodyPr>
            <a:noAutofit/>
          </a:bodyPr>
          <a:lstStyle/>
          <a:p>
            <a:r>
              <a:rPr lang="ru-RU"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Расходы бюджета Чунского районного муниципального образования за 2023 год</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graphicFrame>
        <p:nvGraphicFramePr>
          <p:cNvPr id="6" name="Диаграмма 5"/>
          <p:cNvGraphicFramePr>
            <a:graphicFrameLocks/>
          </p:cNvGraphicFramePr>
          <p:nvPr>
            <p:extLst>
              <p:ext uri="{D42A27DB-BD31-4B8C-83A1-F6EECF244321}">
                <p14:modId xmlns:p14="http://schemas.microsoft.com/office/powerpoint/2010/main" val="676693221"/>
              </p:ext>
            </p:extLst>
          </p:nvPr>
        </p:nvGraphicFramePr>
        <p:xfrm>
          <a:off x="-32368" y="1028568"/>
          <a:ext cx="9176368" cy="58294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944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0"/>
            <a:ext cx="9144000" cy="83671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solidFill>
                    <a:schemeClr val="tx1"/>
                  </a:solidFill>
                </a:ln>
                <a:solidFill>
                  <a:schemeClr val="bg2">
                    <a:lumMod val="25000"/>
                  </a:schemeClr>
                </a:solidFill>
                <a:effectLst>
                  <a:outerShdw blurRad="80000" dist="40000" dir="5040000" algn="tl">
                    <a:srgbClr val="000000">
                      <a:alpha val="30000"/>
                    </a:srgbClr>
                  </a:outerShdw>
                </a:effectLst>
                <a:latin typeface="Times New Roman" pitchFamily="18" charset="0"/>
                <a:cs typeface="Times New Roman" pitchFamily="18" charset="0"/>
              </a:rPr>
              <a:t>Исполнение бюджета по муниципальным программам за 2023 год</a:t>
            </a:r>
            <a:endParaRPr lang="ru-RU" sz="2800" b="1" dirty="0">
              <a:ln w="11430">
                <a:solidFill>
                  <a:schemeClr val="tx1"/>
                </a:solidFill>
              </a:ln>
              <a:solidFill>
                <a:schemeClr val="bg2">
                  <a:lumMod val="25000"/>
                </a:schemeClr>
              </a:solidFill>
              <a:effectLst>
                <a:outerShdw blurRad="80000" dist="40000" dir="5040000" algn="tl">
                  <a:srgbClr val="000000">
                    <a:alpha val="30000"/>
                  </a:srgbClr>
                </a:outerShdw>
              </a:effectLst>
              <a:latin typeface="Times New Roman" pitchFamily="18"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116017345"/>
              </p:ext>
            </p:extLst>
          </p:nvPr>
        </p:nvGraphicFramePr>
        <p:xfrm>
          <a:off x="31684" y="695133"/>
          <a:ext cx="9112315" cy="61579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599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0"/>
            <a:ext cx="9144000" cy="1628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образования </a:t>
            </a:r>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«Социальная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поддержка </a:t>
            </a:r>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населения»</a:t>
            </a:r>
            <a:endPar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TextBox 2"/>
          <p:cNvSpPr txBox="1"/>
          <p:nvPr/>
        </p:nvSpPr>
        <p:spPr>
          <a:xfrm>
            <a:off x="107504" y="1412776"/>
            <a:ext cx="8928991" cy="1569660"/>
          </a:xfrm>
          <a:prstGeom prst="rect">
            <a:avLst/>
          </a:prstGeom>
          <a:noFill/>
        </p:spPr>
        <p:txBody>
          <a:bodyPr wrap="square" rtlCol="0">
            <a:spAutoFit/>
          </a:bodyPr>
          <a:lstStyle/>
          <a:p>
            <a:pPr algn="ctr"/>
            <a:r>
              <a:rPr lang="ru-RU" sz="2400" dirty="0" smtClean="0">
                <a:solidFill>
                  <a:srgbClr val="FF0000"/>
                </a:solidFill>
                <a:latin typeface="Times New Roman" pitchFamily="18" charset="0"/>
                <a:cs typeface="Times New Roman" pitchFamily="18" charset="0"/>
              </a:rPr>
              <a:t>Исполнение по программе составило 100,0%</a:t>
            </a:r>
          </a:p>
          <a:p>
            <a:r>
              <a:rPr lang="ru-RU" dirty="0" smtClean="0">
                <a:latin typeface="Times New Roman" pitchFamily="18" charset="0"/>
                <a:cs typeface="Times New Roman" pitchFamily="18" charset="0"/>
              </a:rPr>
              <a:t>Подпрограмма «Оказание </a:t>
            </a:r>
            <a:r>
              <a:rPr lang="ru-RU" dirty="0">
                <a:latin typeface="Times New Roman" pitchFamily="18" charset="0"/>
                <a:cs typeface="Times New Roman" pitchFamily="18" charset="0"/>
              </a:rPr>
              <a:t>мер социальной поддержки отдельным категориям </a:t>
            </a:r>
            <a:r>
              <a:rPr lang="ru-RU" dirty="0" smtClean="0">
                <a:latin typeface="Times New Roman" pitchFamily="18" charset="0"/>
                <a:cs typeface="Times New Roman" pitchFamily="18" charset="0"/>
              </a:rPr>
              <a:t>граждан»- 308,0 тыс. руб. </a:t>
            </a:r>
          </a:p>
          <a:p>
            <a:r>
              <a:rPr lang="ru-RU" dirty="0">
                <a:latin typeface="Times New Roman" pitchFamily="18" charset="0"/>
                <a:cs typeface="Times New Roman" pitchFamily="18" charset="0"/>
              </a:rPr>
              <a:t>Подпрограмма «Ветераны и ветеранское движение» </a:t>
            </a:r>
            <a:r>
              <a:rPr lang="ru-RU" dirty="0" smtClean="0">
                <a:latin typeface="Times New Roman" pitchFamily="18" charset="0"/>
                <a:cs typeface="Times New Roman" pitchFamily="18" charset="0"/>
              </a:rPr>
              <a:t>- 394,0 тыс. руб.</a:t>
            </a:r>
          </a:p>
          <a:p>
            <a:r>
              <a:rPr lang="ru-RU" dirty="0">
                <a:latin typeface="Times New Roman" pitchFamily="18" charset="0"/>
                <a:cs typeface="Times New Roman" pitchFamily="18" charset="0"/>
              </a:rPr>
              <a:t>Подпрограмма «Укрепление семьи, поддержка материнства и детства» - </a:t>
            </a:r>
            <a:r>
              <a:rPr lang="ru-RU" dirty="0" smtClean="0">
                <a:latin typeface="Times New Roman" pitchFamily="18" charset="0"/>
                <a:cs typeface="Times New Roman" pitchFamily="18" charset="0"/>
              </a:rPr>
              <a:t>15,0 тыс. руб.</a:t>
            </a:r>
            <a:endParaRPr lang="ru-RU"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2091" y="3419104"/>
            <a:ext cx="4552759" cy="303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наташа.FINANS\Pictures\картинки для бюджета для граждан\IMG_19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30989"/>
            <a:ext cx="4381330" cy="2922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8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6288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«Развитие системы образования»</a:t>
            </a:r>
          </a:p>
        </p:txBody>
      </p:sp>
      <p:sp>
        <p:nvSpPr>
          <p:cNvPr id="10" name="Заголовок 9"/>
          <p:cNvSpPr>
            <a:spLocks noGrp="1"/>
          </p:cNvSpPr>
          <p:nvPr>
            <p:ph type="ctrTitle"/>
          </p:nvPr>
        </p:nvSpPr>
        <p:spPr>
          <a:xfrm>
            <a:off x="107504" y="1268760"/>
            <a:ext cx="8928992" cy="3024336"/>
          </a:xfrm>
        </p:spPr>
        <p:txBody>
          <a:bodyPr>
            <a:normAutofit/>
          </a:bodyPr>
          <a:lstStyle/>
          <a:p>
            <a:pPr lvl="0" algn="l">
              <a:spcBef>
                <a:spcPts val="0"/>
              </a:spcBef>
            </a:pPr>
            <a:r>
              <a:rPr lang="ru-RU" sz="2400" dirty="0" smtClean="0">
                <a:solidFill>
                  <a:srgbClr val="FF0000"/>
                </a:solidFill>
                <a:latin typeface="Times New Roman" pitchFamily="18" charset="0"/>
                <a:ea typeface="+mn-ea"/>
                <a:cs typeface="Times New Roman" pitchFamily="18" charset="0"/>
              </a:rPr>
              <a:t>                        Исполнение </a:t>
            </a:r>
            <a:r>
              <a:rPr lang="ru-RU" sz="2400" dirty="0">
                <a:solidFill>
                  <a:srgbClr val="FF0000"/>
                </a:solidFill>
                <a:latin typeface="Times New Roman" pitchFamily="18" charset="0"/>
                <a:ea typeface="+mn-ea"/>
                <a:cs typeface="Times New Roman" pitchFamily="18" charset="0"/>
              </a:rPr>
              <a:t>по программе составило </a:t>
            </a:r>
            <a:r>
              <a:rPr lang="ru-RU" sz="2400" dirty="0" smtClean="0">
                <a:solidFill>
                  <a:srgbClr val="FF0000"/>
                </a:solidFill>
                <a:latin typeface="Times New Roman" pitchFamily="18" charset="0"/>
                <a:ea typeface="+mn-ea"/>
                <a:cs typeface="Times New Roman" pitchFamily="18" charset="0"/>
              </a:rPr>
              <a:t>99,4%</a:t>
            </a:r>
            <a:br>
              <a:rPr lang="ru-RU" sz="2400" dirty="0" smtClean="0">
                <a:solidFill>
                  <a:srgbClr val="FF0000"/>
                </a:solidFill>
                <a:latin typeface="Times New Roman" pitchFamily="18" charset="0"/>
                <a:ea typeface="+mn-ea"/>
                <a:cs typeface="Times New Roman" pitchFamily="18" charset="0"/>
              </a:rPr>
            </a:br>
            <a:r>
              <a:rPr lang="ru-RU" sz="1800" dirty="0" smtClean="0">
                <a:latin typeface="Times New Roman" pitchFamily="18" charset="0"/>
                <a:cs typeface="Times New Roman" pitchFamily="18" charset="0"/>
              </a:rPr>
              <a:t>Подпрограмма «Дошкольное образование» - 430 404,8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a:latin typeface="Times New Roman" pitchFamily="18" charset="0"/>
                <a:cs typeface="Times New Roman" pitchFamily="18" charset="0"/>
              </a:rPr>
              <a:t>Подпрограмма </a:t>
            </a:r>
            <a:r>
              <a:rPr lang="ru-RU" sz="1800" dirty="0" smtClean="0">
                <a:latin typeface="Times New Roman" pitchFamily="18" charset="0"/>
                <a:cs typeface="Times New Roman" pitchFamily="18" charset="0"/>
              </a:rPr>
              <a:t>«Начальное </a:t>
            </a:r>
            <a:r>
              <a:rPr lang="ru-RU" sz="1800" dirty="0">
                <a:latin typeface="Times New Roman" pitchFamily="18" charset="0"/>
                <a:cs typeface="Times New Roman" pitchFamily="18" charset="0"/>
              </a:rPr>
              <a:t>общее, основное общее, среднее общее </a:t>
            </a:r>
            <a:r>
              <a:rPr lang="ru-RU" sz="1800" dirty="0" smtClean="0">
                <a:latin typeface="Times New Roman" pitchFamily="18" charset="0"/>
                <a:cs typeface="Times New Roman" pitchFamily="18" charset="0"/>
              </a:rPr>
              <a:t>образование» - 952 190,4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a:latin typeface="Times New Roman" pitchFamily="18" charset="0"/>
                <a:cs typeface="Times New Roman" pitchFamily="18" charset="0"/>
              </a:rPr>
              <a:t>Подпрограмма </a:t>
            </a:r>
            <a:r>
              <a:rPr lang="ru-RU" sz="1800" dirty="0" smtClean="0">
                <a:latin typeface="Times New Roman" pitchFamily="18" charset="0"/>
                <a:cs typeface="Times New Roman" pitchFamily="18" charset="0"/>
              </a:rPr>
              <a:t>«Дополнительное </a:t>
            </a:r>
            <a:r>
              <a:rPr lang="ru-RU" sz="1800" dirty="0">
                <a:latin typeface="Times New Roman" pitchFamily="18" charset="0"/>
                <a:cs typeface="Times New Roman" pitchFamily="18" charset="0"/>
              </a:rPr>
              <a:t>образование детей в сфере </a:t>
            </a:r>
            <a:r>
              <a:rPr lang="ru-RU" sz="1800" dirty="0" smtClean="0">
                <a:latin typeface="Times New Roman" pitchFamily="18" charset="0"/>
                <a:cs typeface="Times New Roman" pitchFamily="18" charset="0"/>
              </a:rPr>
              <a:t>образования» - 29 739,7 тыс. руб.</a:t>
            </a:r>
            <a:br>
              <a:rPr lang="ru-RU" sz="1800" dirty="0" smtClean="0">
                <a:latin typeface="Times New Roman" pitchFamily="18" charset="0"/>
                <a:cs typeface="Times New Roman" pitchFamily="18" charset="0"/>
              </a:rPr>
            </a:br>
            <a:r>
              <a:rPr lang="ru-RU" sz="1800" dirty="0" smtClean="0">
                <a:latin typeface="Times New Roman" pitchFamily="18" charset="0"/>
                <a:cs typeface="Times New Roman" pitchFamily="18" charset="0"/>
              </a:rPr>
              <a:t>Подпрограмма «Отдых</a:t>
            </a:r>
            <a:r>
              <a:rPr lang="ru-RU" sz="1800" dirty="0">
                <a:latin typeface="Times New Roman" pitchFamily="18" charset="0"/>
                <a:cs typeface="Times New Roman" pitchFamily="18" charset="0"/>
              </a:rPr>
              <a:t>, оздоровление и занятость детей и </a:t>
            </a:r>
            <a:r>
              <a:rPr lang="ru-RU" sz="1800" dirty="0" smtClean="0">
                <a:latin typeface="Times New Roman" pitchFamily="18" charset="0"/>
                <a:cs typeface="Times New Roman" pitchFamily="18" charset="0"/>
              </a:rPr>
              <a:t>подростков» - 5 201,7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a:latin typeface="Times New Roman" pitchFamily="18" charset="0"/>
                <a:cs typeface="Times New Roman" pitchFamily="18" charset="0"/>
              </a:rPr>
              <a:t>Подпрограмма </a:t>
            </a:r>
            <a:r>
              <a:rPr lang="ru-RU" sz="1800" dirty="0" smtClean="0">
                <a:latin typeface="Times New Roman" pitchFamily="18" charset="0"/>
                <a:cs typeface="Times New Roman" pitchFamily="18" charset="0"/>
              </a:rPr>
              <a:t>«Обеспечение </a:t>
            </a:r>
            <a:r>
              <a:rPr lang="ru-RU" sz="1800" dirty="0">
                <a:latin typeface="Times New Roman" pitchFamily="18" charset="0"/>
                <a:cs typeface="Times New Roman" pitchFamily="18" charset="0"/>
              </a:rPr>
              <a:t>реализации и прочие мероприятия муниципальной </a:t>
            </a:r>
            <a:r>
              <a:rPr lang="ru-RU" sz="1800" dirty="0" smtClean="0">
                <a:latin typeface="Times New Roman" pitchFamily="18" charset="0"/>
                <a:cs typeface="Times New Roman" pitchFamily="18" charset="0"/>
              </a:rPr>
              <a:t>программы» - 63 569,7 тыс. руб.</a:t>
            </a:r>
            <a:endParaRPr lang="ru-RU" sz="18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0384" y="3800451"/>
            <a:ext cx="4824536" cy="305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sochi.sadikov.net/upload/iblock/1da/1da966a028611d1f9ffff80bc496ea1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149080"/>
            <a:ext cx="3960440" cy="264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124744"/>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«Развитие культуры, спорта и молодежной политики»</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288865"/>
            <a:ext cx="3848305" cy="25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s://farm8.staticflickr.com/7801/47221363432_4fd3644d12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606818"/>
            <a:ext cx="3923928" cy="2251182"/>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ctrTitle"/>
          </p:nvPr>
        </p:nvSpPr>
        <p:spPr>
          <a:xfrm>
            <a:off x="107504" y="1196752"/>
            <a:ext cx="9132876" cy="3384375"/>
          </a:xfrm>
        </p:spPr>
        <p:txBody>
          <a:bodyPr>
            <a:noAutofit/>
          </a:bodyPr>
          <a:lstStyle/>
          <a:p>
            <a:pPr algn="l"/>
            <a:r>
              <a:rPr lang="ru-RU" sz="2400" dirty="0" smtClean="0">
                <a:solidFill>
                  <a:srgbClr val="FF0000"/>
                </a:solidFill>
                <a:latin typeface="Times New Roman" pitchFamily="18" charset="0"/>
                <a:cs typeface="Times New Roman" pitchFamily="18" charset="0"/>
              </a:rPr>
              <a:t>                    Исполнение </a:t>
            </a:r>
            <a:r>
              <a:rPr lang="ru-RU" sz="2400" dirty="0">
                <a:solidFill>
                  <a:srgbClr val="FF0000"/>
                </a:solidFill>
                <a:latin typeface="Times New Roman" pitchFamily="18" charset="0"/>
                <a:cs typeface="Times New Roman" pitchFamily="18" charset="0"/>
              </a:rPr>
              <a:t>по программе составило </a:t>
            </a:r>
            <a:r>
              <a:rPr lang="ru-RU" sz="2400" dirty="0" smtClean="0">
                <a:solidFill>
                  <a:srgbClr val="FF0000"/>
                </a:solidFill>
                <a:latin typeface="Times New Roman" pitchFamily="18" charset="0"/>
                <a:cs typeface="Times New Roman" pitchFamily="18" charset="0"/>
              </a:rPr>
              <a:t>99,0</a:t>
            </a:r>
            <a:r>
              <a:rPr lang="ru-RU" sz="2400" dirty="0">
                <a:solidFill>
                  <a:srgbClr val="FF0000"/>
                </a:solidFill>
                <a:latin typeface="Times New Roman" pitchFamily="18" charset="0"/>
                <a:cs typeface="Times New Roman" pitchFamily="18" charset="0"/>
              </a:rPr>
              <a:t>%</a:t>
            </a:r>
            <a:br>
              <a:rPr lang="ru-RU" sz="2400" dirty="0">
                <a:solidFill>
                  <a:srgbClr val="FF0000"/>
                </a:solidFill>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«Развитие библиотечного дела» - 12 146,5 тыс. руб.</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«Организация досуга и предоставление услуг организаций культуры» - 33 994,3 тыс. руб.</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«Развитие физической культуры и массового спорта» - 19 470,0 тыс. руб.</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«Дополнительное образование детей в сфере культуры» - 17 235,4 тыс. руб.</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«Молодежная политика» - 70,0 тыс. руб.</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«Комплексные меры профилактики наркомании и других социально-негативных явлений» - 66,5 тыс. руб.</a:t>
            </a:r>
            <a:endParaRPr lang="ru-RU" dirty="0"/>
          </a:p>
        </p:txBody>
      </p:sp>
    </p:spTree>
    <p:extLst>
      <p:ext uri="{BB962C8B-B14F-4D97-AF65-F5344CB8AC3E}">
        <p14:creationId xmlns:p14="http://schemas.microsoft.com/office/powerpoint/2010/main" val="3508354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124744"/>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a:t>
            </a:r>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«Безопасность»</a:t>
            </a:r>
            <a:endPar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Заголовок 2"/>
          <p:cNvSpPr>
            <a:spLocks noGrp="1"/>
          </p:cNvSpPr>
          <p:nvPr>
            <p:ph type="ctrTitle"/>
          </p:nvPr>
        </p:nvSpPr>
        <p:spPr>
          <a:xfrm>
            <a:off x="0" y="1124744"/>
            <a:ext cx="9144000" cy="2016223"/>
          </a:xfrm>
        </p:spPr>
        <p:txBody>
          <a:bodyPr>
            <a:normAutofit fontScale="90000"/>
          </a:bodyPr>
          <a:lstStyle/>
          <a:p>
            <a:pPr algn="l"/>
            <a:r>
              <a:rPr lang="ru-RU" sz="2700" dirty="0" smtClean="0">
                <a:solidFill>
                  <a:srgbClr val="FF0000"/>
                </a:solidFill>
                <a:latin typeface="Times New Roman" pitchFamily="18" charset="0"/>
                <a:cs typeface="Times New Roman" pitchFamily="18" charset="0"/>
              </a:rPr>
              <a:t>                  Исполнение </a:t>
            </a:r>
            <a:r>
              <a:rPr lang="ru-RU" sz="2700" dirty="0">
                <a:solidFill>
                  <a:srgbClr val="FF0000"/>
                </a:solidFill>
                <a:latin typeface="Times New Roman" pitchFamily="18" charset="0"/>
                <a:cs typeface="Times New Roman" pitchFamily="18" charset="0"/>
              </a:rPr>
              <a:t>по программе составило 100,0%</a:t>
            </a:r>
            <a:br>
              <a:rPr lang="ru-RU" sz="2700" dirty="0">
                <a:solidFill>
                  <a:srgbClr val="FF0000"/>
                </a:solidFill>
                <a:latin typeface="Times New Roman" pitchFamily="18" charset="0"/>
                <a:cs typeface="Times New Roman" pitchFamily="18" charset="0"/>
              </a:rPr>
            </a:br>
            <a:r>
              <a:rPr lang="ru-RU" sz="2000" dirty="0" smtClean="0">
                <a:latin typeface="Times New Roman" pitchFamily="18" charset="0"/>
                <a:cs typeface="Times New Roman" pitchFamily="18" charset="0"/>
              </a:rPr>
              <a:t>Подпрограмма «Предупреждение </a:t>
            </a:r>
            <a:r>
              <a:rPr lang="ru-RU" sz="2000" dirty="0">
                <a:latin typeface="Times New Roman" pitchFamily="18" charset="0"/>
                <a:cs typeface="Times New Roman" pitchFamily="18" charset="0"/>
              </a:rPr>
              <a:t>чрезвычайных </a:t>
            </a:r>
            <a:r>
              <a:rPr lang="ru-RU" sz="2000" dirty="0" smtClean="0">
                <a:latin typeface="Times New Roman" pitchFamily="18" charset="0"/>
                <a:cs typeface="Times New Roman" pitchFamily="18" charset="0"/>
              </a:rPr>
              <a:t>ситуаций» - 1 428,0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«Профилактика </a:t>
            </a:r>
            <a:r>
              <a:rPr lang="ru-RU" sz="2000" dirty="0">
                <a:latin typeface="Times New Roman" pitchFamily="18" charset="0"/>
                <a:cs typeface="Times New Roman" pitchFamily="18" charset="0"/>
              </a:rPr>
              <a:t>правонарушений, экстремистской и террористической </a:t>
            </a:r>
            <a:r>
              <a:rPr lang="ru-RU" sz="2000" dirty="0" smtClean="0">
                <a:latin typeface="Times New Roman" pitchFamily="18" charset="0"/>
                <a:cs typeface="Times New Roman" pitchFamily="18" charset="0"/>
              </a:rPr>
              <a:t>деятельности» - 2 319,5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«Безопасность </a:t>
            </a:r>
            <a:r>
              <a:rPr lang="ru-RU" sz="2000" dirty="0">
                <a:latin typeface="Times New Roman" pitchFamily="18" charset="0"/>
                <a:cs typeface="Times New Roman" pitchFamily="18" charset="0"/>
              </a:rPr>
              <a:t>дорожного </a:t>
            </a:r>
            <a:r>
              <a:rPr lang="ru-RU" sz="2000" dirty="0" smtClean="0">
                <a:latin typeface="Times New Roman" pitchFamily="18" charset="0"/>
                <a:cs typeface="Times New Roman" pitchFamily="18" charset="0"/>
              </a:rPr>
              <a:t>движения». – 51,0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«Развитие</a:t>
            </a:r>
            <a:r>
              <a:rPr lang="ru-RU" sz="2000" dirty="0">
                <a:latin typeface="Times New Roman" pitchFamily="18" charset="0"/>
                <a:cs typeface="Times New Roman" pitchFamily="18" charset="0"/>
              </a:rPr>
              <a:t>, содержание и обеспечение деятельности ЕДДС Чунского </a:t>
            </a:r>
            <a:r>
              <a:rPr lang="ru-RU" sz="2000" dirty="0" smtClean="0">
                <a:latin typeface="Times New Roman" pitchFamily="18" charset="0"/>
                <a:cs typeface="Times New Roman" pitchFamily="18" charset="0"/>
              </a:rPr>
              <a:t>района» - 9 896,5 тыс. руб.</a:t>
            </a:r>
            <a:endParaRPr lang="ru-RU" sz="2000" dirty="0">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8" y="3356992"/>
            <a:ext cx="4536504" cy="322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163" y="3356992"/>
            <a:ext cx="4519630" cy="3225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416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124744"/>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a:t>
            </a:r>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«Транспорт»</a:t>
            </a:r>
            <a:endPar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3" name="Заголовок 2"/>
          <p:cNvSpPr>
            <a:spLocks noGrp="1"/>
          </p:cNvSpPr>
          <p:nvPr>
            <p:ph type="ctrTitle"/>
          </p:nvPr>
        </p:nvSpPr>
        <p:spPr>
          <a:xfrm>
            <a:off x="143508" y="1124745"/>
            <a:ext cx="8856984" cy="432047"/>
          </a:xfrm>
        </p:spPr>
        <p:txBody>
          <a:bodyPr>
            <a:normAutofit fontScale="90000"/>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a:t>
            </a:r>
            <a:r>
              <a:rPr lang="ru-RU" sz="2700" dirty="0" smtClean="0">
                <a:solidFill>
                  <a:srgbClr val="FF0000"/>
                </a:solidFill>
                <a:latin typeface="Times New Roman" pitchFamily="18" charset="0"/>
                <a:cs typeface="Times New Roman" pitchFamily="18" charset="0"/>
              </a:rPr>
              <a:t>73,2%</a:t>
            </a:r>
            <a:endParaRPr lang="ru-RU" sz="2700"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375" y="1576968"/>
            <a:ext cx="4999637" cy="333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наташа.FINANS\Pictures\картинки для бюджета для граждан\gaze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8" y="2924175"/>
            <a:ext cx="523875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246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2132856"/>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«Развитие коммунальной инфраструктуры объектов социальной сферы, находящихся в муниципальной собственности Чунского районного муниципального образования»</a:t>
            </a:r>
          </a:p>
        </p:txBody>
      </p:sp>
      <p:sp>
        <p:nvSpPr>
          <p:cNvPr id="3" name="Заголовок 2"/>
          <p:cNvSpPr>
            <a:spLocks noGrp="1"/>
          </p:cNvSpPr>
          <p:nvPr>
            <p:ph type="ctrTitle"/>
          </p:nvPr>
        </p:nvSpPr>
        <p:spPr>
          <a:xfrm>
            <a:off x="143508" y="2167502"/>
            <a:ext cx="8856984" cy="2197602"/>
          </a:xfrm>
        </p:spPr>
        <p:txBody>
          <a:bodyPr>
            <a:normAutofit fontScale="90000"/>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73,2%</a:t>
            </a:r>
            <a:br>
              <a:rPr lang="ru-RU" sz="2700" dirty="0">
                <a:solidFill>
                  <a:srgbClr val="FF0000"/>
                </a:solidFill>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«Модернизация </a:t>
            </a:r>
            <a:r>
              <a:rPr lang="ru-RU" sz="2000" dirty="0">
                <a:latin typeface="Times New Roman" pitchFamily="18" charset="0"/>
                <a:cs typeface="Times New Roman" pitchFamily="18" charset="0"/>
              </a:rPr>
              <a:t>коммунальной инфраструктуры объектов социальной сферы, находящихся в муниципальной собственности Чунского районного муниципального </a:t>
            </a:r>
            <a:r>
              <a:rPr lang="ru-RU" sz="2000" dirty="0" smtClean="0">
                <a:latin typeface="Times New Roman" pitchFamily="18" charset="0"/>
                <a:cs typeface="Times New Roman" pitchFamily="18" charset="0"/>
              </a:rPr>
              <a:t>образования» - 6 155,8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«Энергосбережение </a:t>
            </a:r>
            <a:r>
              <a:rPr lang="ru-RU" sz="2000" dirty="0">
                <a:latin typeface="Times New Roman" pitchFamily="18" charset="0"/>
                <a:cs typeface="Times New Roman" pitchFamily="18" charset="0"/>
              </a:rPr>
              <a:t>и повышение энергетической эффективности объектов социальной сферы , находящихся в муниципальной собственности Чунского районного муниципального </a:t>
            </a:r>
            <a:r>
              <a:rPr lang="ru-RU" sz="2000" dirty="0" smtClean="0">
                <a:latin typeface="Times New Roman" pitchFamily="18" charset="0"/>
                <a:cs typeface="Times New Roman" pitchFamily="18" charset="0"/>
              </a:rPr>
              <a:t>образования» - 964,9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149850"/>
            <a:ext cx="3529591" cy="2647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3922005"/>
            <a:ext cx="2448272" cy="293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0810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412776"/>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«Молодым семьям - доступное жилье»</a:t>
            </a:r>
          </a:p>
        </p:txBody>
      </p:sp>
      <p:sp>
        <p:nvSpPr>
          <p:cNvPr id="3" name="Заголовок 2"/>
          <p:cNvSpPr>
            <a:spLocks noGrp="1"/>
          </p:cNvSpPr>
          <p:nvPr>
            <p:ph type="ctrTitle"/>
          </p:nvPr>
        </p:nvSpPr>
        <p:spPr>
          <a:xfrm>
            <a:off x="0" y="1484784"/>
            <a:ext cx="9144000" cy="504056"/>
          </a:xfrm>
        </p:spPr>
        <p:txBody>
          <a:bodyPr>
            <a:normAutofit/>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a:t>
            </a:r>
            <a:r>
              <a:rPr lang="ru-RU" sz="2700" dirty="0" smtClean="0">
                <a:solidFill>
                  <a:srgbClr val="FF0000"/>
                </a:solidFill>
                <a:latin typeface="Times New Roman" pitchFamily="18" charset="0"/>
                <a:cs typeface="Times New Roman" pitchFamily="18" charset="0"/>
              </a:rPr>
              <a:t>100,0%</a:t>
            </a:r>
            <a:endParaRPr lang="ru-RU" sz="27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3869"/>
            <a:ext cx="6096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866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26876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«Экономическое развитие Чунского района»</a:t>
            </a:r>
          </a:p>
        </p:txBody>
      </p:sp>
      <p:sp>
        <p:nvSpPr>
          <p:cNvPr id="3" name="Заголовок 2"/>
          <p:cNvSpPr>
            <a:spLocks noGrp="1"/>
          </p:cNvSpPr>
          <p:nvPr>
            <p:ph type="ctrTitle"/>
          </p:nvPr>
        </p:nvSpPr>
        <p:spPr>
          <a:xfrm>
            <a:off x="56180" y="1271858"/>
            <a:ext cx="8856984" cy="2232248"/>
          </a:xfrm>
        </p:spPr>
        <p:txBody>
          <a:bodyPr>
            <a:normAutofit/>
          </a:bodyPr>
          <a:lstStyle/>
          <a:p>
            <a:pPr algn="l"/>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100,0%</a:t>
            </a:r>
            <a:br>
              <a:rPr lang="ru-RU" sz="2700" dirty="0">
                <a:solidFill>
                  <a:srgbClr val="FF0000"/>
                </a:solidFill>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экономики и инвестиционной </a:t>
            </a:r>
            <a:r>
              <a:rPr lang="ru-RU" sz="2000" dirty="0" smtClean="0">
                <a:latin typeface="Times New Roman" pitchFamily="18" charset="0"/>
                <a:cs typeface="Times New Roman" pitchFamily="18" charset="0"/>
              </a:rPr>
              <a:t>деятельности» - 13,1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и поддержка субъектов малого и среднего </a:t>
            </a:r>
            <a:r>
              <a:rPr lang="ru-RU" sz="2000" dirty="0" smtClean="0">
                <a:latin typeface="Times New Roman" pitchFamily="18" charset="0"/>
                <a:cs typeface="Times New Roman" pitchFamily="18" charset="0"/>
              </a:rPr>
              <a:t>предпринимательства» - 51,4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потребительского </a:t>
            </a:r>
            <a:r>
              <a:rPr lang="ru-RU" sz="2000" dirty="0" smtClean="0">
                <a:latin typeface="Times New Roman" pitchFamily="18" charset="0"/>
                <a:cs typeface="Times New Roman" pitchFamily="18" charset="0"/>
              </a:rPr>
              <a:t>рынка» - 12,8 тыс. руб.</a:t>
            </a:r>
            <a:endParaRPr lang="ru-RU" sz="20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3" y="3419155"/>
            <a:ext cx="4769976" cy="317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066" y="3726026"/>
            <a:ext cx="4059216" cy="287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41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ctrTitle"/>
          </p:nvPr>
        </p:nvSpPr>
        <p:spPr>
          <a:xfrm>
            <a:off x="0" y="514284"/>
            <a:ext cx="9144000" cy="6083068"/>
          </a:xfrm>
        </p:spPr>
        <p:txBody>
          <a:bodyPr>
            <a:noAutofit/>
          </a:bodyPr>
          <a:lstStyle/>
          <a:p>
            <a:r>
              <a:rPr lang="ru-RU" sz="2200" b="1" dirty="0" smtClean="0">
                <a:latin typeface="Times New Roman" pitchFamily="18" charset="0"/>
                <a:cs typeface="Times New Roman" pitchFamily="18" charset="0"/>
              </a:rPr>
              <a:t>Бюджет </a:t>
            </a:r>
            <a:r>
              <a:rPr lang="ru-RU" sz="2200" b="1" dirty="0">
                <a:latin typeface="Times New Roman" pitchFamily="18" charset="0"/>
                <a:cs typeface="Times New Roman" pitchFamily="18" charset="0"/>
              </a:rPr>
              <a:t>— (от старонормандского bougette — 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a:t>
            </a:r>
            <a:r>
              <a:rPr lang="ru-RU" sz="2200" b="1" dirty="0" smtClean="0">
                <a:latin typeface="Times New Roman" pitchFamily="18" charset="0"/>
                <a:cs typeface="Times New Roman" pitchFamily="18" charset="0"/>
              </a:rPr>
              <a:t>самоуправления</a:t>
            </a: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r>
              <a:rPr lang="ru-RU" sz="2000" b="1" dirty="0" smtClean="0">
                <a:latin typeface="Times New Roman" pitchFamily="18" charset="0"/>
                <a:cs typeface="Times New Roman" pitchFamily="18" charset="0"/>
              </a:rPr>
              <a:t/>
            </a:r>
            <a:br>
              <a:rPr lang="ru-RU" sz="2000" b="1" dirty="0" smtClean="0">
                <a:latin typeface="Times New Roman" pitchFamily="18" charset="0"/>
                <a:cs typeface="Times New Roman" pitchFamily="18" charset="0"/>
              </a:rPr>
            </a:b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r>
              <a:rPr lang="ru-RU" sz="2000" b="1" dirty="0">
                <a:latin typeface="Times New Roman" pitchFamily="18" charset="0"/>
                <a:cs typeface="Times New Roman" pitchFamily="18" charset="0"/>
              </a:rPr>
              <a:t/>
            </a:r>
            <a:br>
              <a:rPr lang="ru-RU" sz="2000" b="1" dirty="0">
                <a:latin typeface="Times New Roman" pitchFamily="18" charset="0"/>
                <a:cs typeface="Times New Roman" pitchFamily="18" charset="0"/>
              </a:rPr>
            </a:br>
            <a:r>
              <a:rPr lang="ru-RU" sz="2000" dirty="0"/>
              <a:t/>
            </a:r>
            <a:br>
              <a:rPr lang="ru-RU" sz="2000" dirty="0"/>
            </a:br>
            <a:r>
              <a:rPr lang="ru-RU" sz="2000" dirty="0"/>
              <a:t/>
            </a:r>
            <a:br>
              <a:rPr lang="ru-RU" sz="2000" dirty="0"/>
            </a:br>
            <a:r>
              <a:rPr lang="ru-RU" sz="2000" dirty="0"/>
              <a:t/>
            </a:r>
            <a:br>
              <a:rPr lang="ru-RU" sz="2000" dirty="0"/>
            </a:br>
            <a:r>
              <a:rPr lang="ru-RU" sz="2000" dirty="0"/>
              <a:t/>
            </a:r>
            <a:br>
              <a:rPr lang="ru-RU" sz="2000" dirty="0"/>
            </a:br>
            <a:r>
              <a:rPr lang="ru-RU" sz="2000" dirty="0" smtClean="0"/>
              <a:t/>
            </a:r>
            <a:br>
              <a:rPr lang="ru-RU" sz="2000" dirty="0" smtClean="0"/>
            </a:br>
            <a:r>
              <a:rPr lang="ru-RU" sz="2000" dirty="0"/>
              <a:t/>
            </a:r>
            <a:br>
              <a:rPr lang="ru-RU" sz="2000" dirty="0"/>
            </a:br>
            <a:r>
              <a:rPr lang="ru-RU" sz="1800" b="1" dirty="0" smtClean="0">
                <a:latin typeface="Times New Roman" pitchFamily="18" charset="0"/>
                <a:cs typeface="Times New Roman" pitchFamily="18" charset="0"/>
              </a:rPr>
              <a:t>Если </a:t>
            </a:r>
            <a:r>
              <a:rPr lang="ru-RU" sz="1800" b="1" dirty="0">
                <a:latin typeface="Times New Roman" pitchFamily="18" charset="0"/>
                <a:cs typeface="Times New Roman" pitchFamily="18" charset="0"/>
              </a:rPr>
              <a:t>расходная часть бюджета превышает доходную, то бюджет сводится с дефицитом.</a:t>
            </a:r>
            <a:br>
              <a:rPr lang="ru-RU" sz="1800" b="1" dirty="0">
                <a:latin typeface="Times New Roman" pitchFamily="18" charset="0"/>
                <a:cs typeface="Times New Roman" pitchFamily="18" charset="0"/>
              </a:rPr>
            </a:br>
            <a:r>
              <a:rPr lang="ru-RU" sz="1800" b="1" dirty="0">
                <a:latin typeface="Times New Roman" pitchFamily="18" charset="0"/>
                <a:cs typeface="Times New Roman" pitchFamily="18" charset="0"/>
              </a:rPr>
              <a:t>Превышение доходов над расходами образует положительный остаток бюджета (профицит).</a:t>
            </a:r>
            <a:br>
              <a:rPr lang="ru-RU" sz="1800" b="1" dirty="0">
                <a:latin typeface="Times New Roman" pitchFamily="18" charset="0"/>
                <a:cs typeface="Times New Roman" pitchFamily="18" charset="0"/>
              </a:rPr>
            </a:br>
            <a:r>
              <a:rPr lang="ru-RU" sz="1800" b="1" dirty="0">
                <a:latin typeface="Times New Roman" pitchFamily="18" charset="0"/>
                <a:cs typeface="Times New Roman" pitchFamily="18" charset="0"/>
              </a:rPr>
              <a:t>Сбалансированность бюджета по доходам и расходам — основополагающее требование, предъявляемое к органам, составляющим и утверждающим бюджет.</a:t>
            </a:r>
            <a:br>
              <a:rPr lang="ru-RU" sz="1800" b="1" dirty="0">
                <a:latin typeface="Times New Roman" pitchFamily="18" charset="0"/>
                <a:cs typeface="Times New Roman" pitchFamily="18" charset="0"/>
              </a:rPr>
            </a:br>
            <a:endParaRPr lang="ru-RU" sz="18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9144000" cy="3256500"/>
          </a:xfrm>
          <a:prstGeom prst="rect">
            <a:avLst/>
          </a:prstGeom>
          <a:solidFill>
            <a:schemeClr val="accent3">
              <a:lumMod val="20000"/>
              <a:lumOff val="80000"/>
            </a:schemeClr>
          </a:solidFill>
          <a:ln>
            <a:noFill/>
          </a:ln>
          <a:effectLst/>
          <a:extLst/>
        </p:spPr>
      </p:pic>
    </p:spTree>
    <p:extLst>
      <p:ext uri="{BB962C8B-B14F-4D97-AF65-F5344CB8AC3E}">
        <p14:creationId xmlns:p14="http://schemas.microsoft.com/office/powerpoint/2010/main" val="251018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26876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«Муниципальные финансы»</a:t>
            </a:r>
          </a:p>
        </p:txBody>
      </p:sp>
      <p:sp>
        <p:nvSpPr>
          <p:cNvPr id="3" name="Заголовок 2"/>
          <p:cNvSpPr>
            <a:spLocks noGrp="1"/>
          </p:cNvSpPr>
          <p:nvPr>
            <p:ph type="ctrTitle"/>
          </p:nvPr>
        </p:nvSpPr>
        <p:spPr>
          <a:xfrm>
            <a:off x="143508" y="1124745"/>
            <a:ext cx="8856984" cy="2664295"/>
          </a:xfrm>
        </p:spPr>
        <p:txBody>
          <a:bodyPr>
            <a:normAutofit/>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100,0%</a:t>
            </a:r>
            <a:br>
              <a:rPr lang="ru-RU" sz="2700" dirty="0">
                <a:solidFill>
                  <a:srgbClr val="FF0000"/>
                </a:solidFill>
                <a:latin typeface="Times New Roman" pitchFamily="18" charset="0"/>
                <a:cs typeface="Times New Roman" pitchFamily="18" charset="0"/>
              </a:rPr>
            </a:br>
            <a:r>
              <a:rPr lang="ru-RU" sz="1800" dirty="0">
                <a:latin typeface="Times New Roman" pitchFamily="18" charset="0"/>
                <a:cs typeface="Times New Roman" pitchFamily="18" charset="0"/>
              </a:rPr>
              <a:t>Подпрограмма </a:t>
            </a:r>
            <a:r>
              <a:rPr lang="ru-RU" sz="1800" dirty="0" smtClean="0">
                <a:latin typeface="Times New Roman" pitchFamily="18" charset="0"/>
                <a:cs typeface="Times New Roman" pitchFamily="18" charset="0"/>
              </a:rPr>
              <a:t>«Эффективное </a:t>
            </a:r>
            <a:r>
              <a:rPr lang="ru-RU" sz="1800" dirty="0">
                <a:latin typeface="Times New Roman" pitchFamily="18" charset="0"/>
                <a:cs typeface="Times New Roman" pitchFamily="18" charset="0"/>
              </a:rPr>
              <a:t>управление бюджетным </a:t>
            </a:r>
            <a:r>
              <a:rPr lang="ru-RU" sz="1800" dirty="0" smtClean="0">
                <a:latin typeface="Times New Roman" pitchFamily="18" charset="0"/>
                <a:cs typeface="Times New Roman" pitchFamily="18" charset="0"/>
              </a:rPr>
              <a:t>процессом» - 16 508,4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1800" dirty="0">
                <a:latin typeface="Times New Roman" pitchFamily="18" charset="0"/>
                <a:cs typeface="Times New Roman" pitchFamily="18" charset="0"/>
              </a:rPr>
              <a:t>Подпрограмма </a:t>
            </a:r>
            <a:r>
              <a:rPr lang="ru-RU" sz="1800" dirty="0" smtClean="0">
                <a:latin typeface="Times New Roman" pitchFamily="18" charset="0"/>
                <a:cs typeface="Times New Roman" pitchFamily="18" charset="0"/>
              </a:rPr>
              <a:t>«Повышение </a:t>
            </a:r>
            <a:r>
              <a:rPr lang="ru-RU" sz="1800" dirty="0">
                <a:latin typeface="Times New Roman" pitchFamily="18" charset="0"/>
                <a:cs typeface="Times New Roman" pitchFamily="18" charset="0"/>
              </a:rPr>
              <a:t>финансовой устойчивости бюджетов муниципальных образований Чунского </a:t>
            </a:r>
            <a:r>
              <a:rPr lang="ru-RU" sz="1800" dirty="0" smtClean="0">
                <a:latin typeface="Times New Roman" pitchFamily="18" charset="0"/>
                <a:cs typeface="Times New Roman" pitchFamily="18" charset="0"/>
              </a:rPr>
              <a:t>района» - 274 475,0 тыс. руб.</a:t>
            </a: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endParaRPr lang="ru-RU" sz="18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257948"/>
            <a:ext cx="4499992" cy="323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004" y="3305543"/>
            <a:ext cx="4433268" cy="3192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82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340768"/>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«Муниципальная собственность»</a:t>
            </a:r>
          </a:p>
        </p:txBody>
      </p:sp>
      <p:sp>
        <p:nvSpPr>
          <p:cNvPr id="3" name="Заголовок 2"/>
          <p:cNvSpPr>
            <a:spLocks noGrp="1"/>
          </p:cNvSpPr>
          <p:nvPr>
            <p:ph type="ctrTitle"/>
          </p:nvPr>
        </p:nvSpPr>
        <p:spPr>
          <a:xfrm>
            <a:off x="143508" y="1196752"/>
            <a:ext cx="8856984" cy="1656184"/>
          </a:xfrm>
        </p:spPr>
        <p:txBody>
          <a:bodyPr>
            <a:normAutofit fontScale="90000"/>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73,2%</a:t>
            </a:r>
            <a:br>
              <a:rPr lang="ru-RU" sz="2700" dirty="0">
                <a:solidFill>
                  <a:srgbClr val="FF0000"/>
                </a:solidFill>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«Управление </a:t>
            </a:r>
            <a:r>
              <a:rPr lang="ru-RU" sz="2000" dirty="0">
                <a:latin typeface="Times New Roman" pitchFamily="18" charset="0"/>
                <a:cs typeface="Times New Roman" pitchFamily="18" charset="0"/>
              </a:rPr>
              <a:t>муниципальной </a:t>
            </a:r>
            <a:r>
              <a:rPr lang="ru-RU" sz="2000" dirty="0" smtClean="0">
                <a:latin typeface="Times New Roman" pitchFamily="18" charset="0"/>
                <a:cs typeface="Times New Roman" pitchFamily="18" charset="0"/>
              </a:rPr>
              <a:t>собственностью» - 23 703,5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«Обеспечение </a:t>
            </a:r>
            <a:r>
              <a:rPr lang="ru-RU" sz="2000" dirty="0">
                <a:latin typeface="Times New Roman" pitchFamily="18" charset="0"/>
                <a:cs typeface="Times New Roman" pitchFamily="18" charset="0"/>
              </a:rPr>
              <a:t>реализации муниципальной </a:t>
            </a:r>
            <a:r>
              <a:rPr lang="ru-RU" sz="2000" dirty="0" smtClean="0">
                <a:latin typeface="Times New Roman" pitchFamily="18" charset="0"/>
                <a:cs typeface="Times New Roman" pitchFamily="18" charset="0"/>
              </a:rPr>
              <a:t>программы» - 9 930,5 тыс. руб.</a:t>
            </a:r>
            <a:endParaRPr lang="ru-RU" sz="2700" dirty="0"/>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429000"/>
            <a:ext cx="4824536" cy="217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2780928"/>
            <a:ext cx="4896544" cy="3829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0514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340768"/>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«Муниципальное управление»</a:t>
            </a:r>
          </a:p>
        </p:txBody>
      </p:sp>
      <p:sp>
        <p:nvSpPr>
          <p:cNvPr id="3" name="Заголовок 2"/>
          <p:cNvSpPr>
            <a:spLocks noGrp="1"/>
          </p:cNvSpPr>
          <p:nvPr>
            <p:ph type="ctrTitle"/>
          </p:nvPr>
        </p:nvSpPr>
        <p:spPr>
          <a:xfrm>
            <a:off x="143508" y="1196752"/>
            <a:ext cx="8856984" cy="1656184"/>
          </a:xfrm>
        </p:spPr>
        <p:txBody>
          <a:bodyPr>
            <a:normAutofit fontScale="90000"/>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a:t>
            </a:r>
            <a:r>
              <a:rPr lang="ru-RU" sz="2700" dirty="0" smtClean="0">
                <a:solidFill>
                  <a:srgbClr val="FF0000"/>
                </a:solidFill>
                <a:latin typeface="Times New Roman" pitchFamily="18" charset="0"/>
                <a:cs typeface="Times New Roman" pitchFamily="18" charset="0"/>
              </a:rPr>
              <a:t>99,6%</a:t>
            </a:r>
            <a:r>
              <a:rPr lang="ru-RU" sz="2700" dirty="0">
                <a:solidFill>
                  <a:srgbClr val="FF0000"/>
                </a:solidFill>
                <a:latin typeface="Times New Roman" pitchFamily="18" charset="0"/>
                <a:cs typeface="Times New Roman" pitchFamily="18" charset="0"/>
              </a:rPr>
              <a:t/>
            </a:r>
            <a:br>
              <a:rPr lang="ru-RU" sz="2700" dirty="0">
                <a:solidFill>
                  <a:srgbClr val="FF0000"/>
                </a:solidFill>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«Повышение эффективности деятельности администрации Чунского района» </a:t>
            </a:r>
            <a:r>
              <a:rPr lang="ru-RU" sz="2000" dirty="0" smtClean="0">
                <a:latin typeface="Times New Roman" pitchFamily="18" charset="0"/>
                <a:cs typeface="Times New Roman" pitchFamily="18" charset="0"/>
              </a:rPr>
              <a:t>- 1 495,7тыс.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a:t>
            </a:r>
            <a:r>
              <a:rPr lang="ru-RU" sz="2000" dirty="0" smtClean="0">
                <a:latin typeface="Times New Roman" pitchFamily="18" charset="0"/>
                <a:cs typeface="Times New Roman" pitchFamily="18" charset="0"/>
              </a:rPr>
              <a:t>«Обеспечение условий реализации </a:t>
            </a:r>
            <a:r>
              <a:rPr lang="ru-RU" sz="2000" dirty="0">
                <a:latin typeface="Times New Roman" pitchFamily="18" charset="0"/>
                <a:cs typeface="Times New Roman" pitchFamily="18" charset="0"/>
              </a:rPr>
              <a:t>муниципальной </a:t>
            </a:r>
            <a:r>
              <a:rPr lang="ru-RU" sz="2000" dirty="0" smtClean="0">
                <a:latin typeface="Times New Roman" pitchFamily="18" charset="0"/>
                <a:cs typeface="Times New Roman" pitchFamily="18" charset="0"/>
              </a:rPr>
              <a:t>программы» - </a:t>
            </a:r>
            <a:br>
              <a:rPr lang="ru-RU" sz="2000"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89 030,6 тыс. руб.</a:t>
            </a:r>
            <a:endParaRPr lang="ru-RU" sz="27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573016"/>
            <a:ext cx="5120569" cy="320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057" y="2708920"/>
            <a:ext cx="4468552" cy="216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28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844824"/>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«Охрана окружающей среды в Чунском районном муниципальном образовании»</a:t>
            </a:r>
          </a:p>
        </p:txBody>
      </p:sp>
      <p:sp>
        <p:nvSpPr>
          <p:cNvPr id="3" name="Заголовок 2"/>
          <p:cNvSpPr>
            <a:spLocks noGrp="1"/>
          </p:cNvSpPr>
          <p:nvPr>
            <p:ph type="ctrTitle"/>
          </p:nvPr>
        </p:nvSpPr>
        <p:spPr>
          <a:xfrm>
            <a:off x="107504" y="1842092"/>
            <a:ext cx="8928992" cy="578796"/>
          </a:xfrm>
        </p:spPr>
        <p:txBody>
          <a:bodyPr>
            <a:normAutofit/>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a:t>
            </a:r>
            <a:r>
              <a:rPr lang="ru-RU" sz="2700" dirty="0" smtClean="0">
                <a:solidFill>
                  <a:srgbClr val="FF0000"/>
                </a:solidFill>
                <a:latin typeface="Times New Roman" pitchFamily="18" charset="0"/>
                <a:cs typeface="Times New Roman" pitchFamily="18" charset="0"/>
              </a:rPr>
              <a:t>99,8%</a:t>
            </a:r>
            <a:endParaRPr lang="ru-RU" sz="27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708920"/>
            <a:ext cx="458435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852936"/>
            <a:ext cx="425691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532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2204864"/>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«Развитие сельского хозяйства и регулирование рынков сельскохозяйственной продукции, сырья и продовольствия»</a:t>
            </a:r>
          </a:p>
        </p:txBody>
      </p:sp>
      <p:sp>
        <p:nvSpPr>
          <p:cNvPr id="3" name="Заголовок 2"/>
          <p:cNvSpPr>
            <a:spLocks noGrp="1"/>
          </p:cNvSpPr>
          <p:nvPr>
            <p:ph type="ctrTitle"/>
          </p:nvPr>
        </p:nvSpPr>
        <p:spPr>
          <a:xfrm>
            <a:off x="287016" y="2204864"/>
            <a:ext cx="8856984" cy="504056"/>
          </a:xfrm>
        </p:spPr>
        <p:txBody>
          <a:bodyPr>
            <a:normAutofit/>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a:t>
            </a:r>
            <a:r>
              <a:rPr lang="ru-RU" sz="2700" dirty="0" smtClean="0">
                <a:solidFill>
                  <a:srgbClr val="FF0000"/>
                </a:solidFill>
                <a:latin typeface="Times New Roman" pitchFamily="18" charset="0"/>
                <a:cs typeface="Times New Roman" pitchFamily="18" charset="0"/>
              </a:rPr>
              <a:t>составило 100,0%</a:t>
            </a:r>
            <a:endParaRPr lang="ru-RU" sz="2700"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73800" y="10053736"/>
            <a:ext cx="6008896" cy="400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24" y="2996952"/>
            <a:ext cx="4923764" cy="32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2677889"/>
            <a:ext cx="2915949"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3352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028569"/>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«Охрана труда»</a:t>
            </a:r>
          </a:p>
        </p:txBody>
      </p:sp>
      <p:sp>
        <p:nvSpPr>
          <p:cNvPr id="3" name="Заголовок 2"/>
          <p:cNvSpPr>
            <a:spLocks noGrp="1"/>
          </p:cNvSpPr>
          <p:nvPr>
            <p:ph type="ctrTitle"/>
          </p:nvPr>
        </p:nvSpPr>
        <p:spPr>
          <a:xfrm>
            <a:off x="255668" y="908720"/>
            <a:ext cx="8856984" cy="1656184"/>
          </a:xfrm>
        </p:spPr>
        <p:txBody>
          <a:bodyPr>
            <a:normAutofit fontScale="90000"/>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a:t>
            </a:r>
            <a:r>
              <a:rPr lang="ru-RU" sz="2700" dirty="0" smtClean="0">
                <a:solidFill>
                  <a:srgbClr val="FF0000"/>
                </a:solidFill>
                <a:latin typeface="Times New Roman" pitchFamily="18" charset="0"/>
                <a:cs typeface="Times New Roman" pitchFamily="18" charset="0"/>
              </a:rPr>
              <a:t>составило 87,5%</a:t>
            </a:r>
            <a:r>
              <a:rPr lang="ru-RU" sz="2700" dirty="0">
                <a:solidFill>
                  <a:srgbClr val="FF0000"/>
                </a:solidFill>
                <a:latin typeface="Times New Roman" pitchFamily="18" charset="0"/>
                <a:cs typeface="Times New Roman" pitchFamily="18" charset="0"/>
              </a:rPr>
              <a:t/>
            </a:r>
            <a:br>
              <a:rPr lang="ru-RU" sz="2700" dirty="0">
                <a:solidFill>
                  <a:srgbClr val="FF0000"/>
                </a:solidFill>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«Улучшение условий и охраны труда на территории Чунского района» </a:t>
            </a:r>
            <a:r>
              <a:rPr lang="ru-RU" sz="2000" dirty="0" smtClean="0">
                <a:latin typeface="Times New Roman" pitchFamily="18" charset="0"/>
                <a:cs typeface="Times New Roman" pitchFamily="18" charset="0"/>
              </a:rPr>
              <a:t>- 13,0 тыс. руб.</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Подпрограмма «Улучшение условий и охраны труда в структурных учреждениях администрации Чунского района» </a:t>
            </a:r>
            <a:r>
              <a:rPr lang="ru-RU" sz="2000" dirty="0" smtClean="0">
                <a:latin typeface="Times New Roman" pitchFamily="18" charset="0"/>
                <a:cs typeface="Times New Roman" pitchFamily="18" charset="0"/>
              </a:rPr>
              <a:t>- 144,1 тыс. руб.</a:t>
            </a:r>
            <a:endParaRPr lang="ru-RU" sz="2700"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3431" y="2564904"/>
            <a:ext cx="5120569"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7" y="3916624"/>
            <a:ext cx="4478205" cy="2941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752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0" y="0"/>
            <a:ext cx="9144000" cy="1340768"/>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Муниципальная программа Чунского районного муниципального </a:t>
            </a:r>
            <a:r>
              <a:rPr lang="ru-RU" sz="2800" b="1" dirty="0">
                <a:ln w="11430">
                  <a:solidFill>
                    <a:schemeClr val="bg2">
                      <a:lumMod val="10000"/>
                    </a:schemeClr>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образования «Комплексные меры по укреплению межнационального согласия»</a:t>
            </a:r>
          </a:p>
        </p:txBody>
      </p:sp>
      <p:sp>
        <p:nvSpPr>
          <p:cNvPr id="3" name="Заголовок 2"/>
          <p:cNvSpPr>
            <a:spLocks noGrp="1"/>
          </p:cNvSpPr>
          <p:nvPr>
            <p:ph type="ctrTitle"/>
          </p:nvPr>
        </p:nvSpPr>
        <p:spPr>
          <a:xfrm>
            <a:off x="143508" y="1322495"/>
            <a:ext cx="8856984" cy="648072"/>
          </a:xfrm>
        </p:spPr>
        <p:txBody>
          <a:bodyPr>
            <a:normAutofit/>
          </a:bodyPr>
          <a:lstStyle/>
          <a:p>
            <a:pPr algn="l"/>
            <a:r>
              <a:rPr lang="ru-RU" sz="2400" dirty="0">
                <a:solidFill>
                  <a:srgbClr val="FF0000"/>
                </a:solidFill>
                <a:latin typeface="Times New Roman" pitchFamily="18" charset="0"/>
                <a:cs typeface="Times New Roman" pitchFamily="18" charset="0"/>
              </a:rPr>
              <a:t> </a:t>
            </a:r>
            <a:r>
              <a:rPr lang="ru-RU" sz="2400" dirty="0" smtClean="0">
                <a:solidFill>
                  <a:srgbClr val="FF0000"/>
                </a:solidFill>
                <a:latin typeface="Times New Roman" pitchFamily="18" charset="0"/>
                <a:cs typeface="Times New Roman" pitchFamily="18" charset="0"/>
              </a:rPr>
              <a:t>                 </a:t>
            </a:r>
            <a:r>
              <a:rPr lang="ru-RU" sz="2700" dirty="0" smtClean="0">
                <a:solidFill>
                  <a:srgbClr val="FF0000"/>
                </a:solidFill>
                <a:latin typeface="Times New Roman" pitchFamily="18" charset="0"/>
                <a:cs typeface="Times New Roman" pitchFamily="18" charset="0"/>
              </a:rPr>
              <a:t>Исполнение </a:t>
            </a:r>
            <a:r>
              <a:rPr lang="ru-RU" sz="2700" dirty="0">
                <a:solidFill>
                  <a:srgbClr val="FF0000"/>
                </a:solidFill>
                <a:latin typeface="Times New Roman" pitchFamily="18" charset="0"/>
                <a:cs typeface="Times New Roman" pitchFamily="18" charset="0"/>
              </a:rPr>
              <a:t>по программе составило </a:t>
            </a:r>
            <a:r>
              <a:rPr lang="ru-RU" sz="2700" dirty="0" smtClean="0">
                <a:solidFill>
                  <a:srgbClr val="FF0000"/>
                </a:solidFill>
                <a:latin typeface="Times New Roman" pitchFamily="18" charset="0"/>
                <a:cs typeface="Times New Roman" pitchFamily="18" charset="0"/>
              </a:rPr>
              <a:t>100,0%</a:t>
            </a:r>
            <a:endParaRPr lang="ru-RU" sz="27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867696"/>
            <a:ext cx="367240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060848"/>
            <a:ext cx="488839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320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1412776"/>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3200" b="1" dirty="0" smtClean="0">
                <a:ln w="11430">
                  <a:solidFill>
                    <a:schemeClr val="tx1"/>
                  </a:solidFill>
                </a:ln>
                <a:solidFill>
                  <a:schemeClr val="accent2">
                    <a:lumMod val="75000"/>
                  </a:schemeClr>
                </a:solidFill>
                <a:effectLst>
                  <a:outerShdw blurRad="80000" dist="40000" dir="5040000" algn="tl">
                    <a:srgbClr val="000000">
                      <a:alpha val="30000"/>
                    </a:srgbClr>
                  </a:outerShdw>
                </a:effectLst>
                <a:latin typeface="Times New Roman" pitchFamily="18" charset="0"/>
                <a:cs typeface="Times New Roman" pitchFamily="18" charset="0"/>
              </a:rPr>
              <a:t>Расходы бюджета Чунского районного муниципального образования с учетом интересов целевых групп</a:t>
            </a:r>
            <a:endParaRPr lang="ru-RU" sz="3200" b="1" dirty="0">
              <a:ln w="11430">
                <a:solidFill>
                  <a:schemeClr val="tx1"/>
                </a:solidFill>
              </a:ln>
              <a:solidFill>
                <a:schemeClr val="accent2">
                  <a:lumMod val="75000"/>
                </a:schemeClr>
              </a:solidFill>
              <a:effectLst>
                <a:outerShdw blurRad="80000" dist="40000" dir="5040000" algn="tl">
                  <a:srgbClr val="000000">
                    <a:alpha val="30000"/>
                  </a:srgbClr>
                </a:outerShdw>
              </a:effectLst>
              <a:latin typeface="Times New Roman" pitchFamily="18" charset="0"/>
              <a:cs typeface="Times New Roman" pitchFamily="18" charset="0"/>
            </a:endParaRP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8995" y="1556792"/>
            <a:ext cx="8211471" cy="432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5749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404664"/>
            <a:ext cx="8568952" cy="720080"/>
          </a:xfrm>
        </p:spPr>
        <p:txBody>
          <a:bodyPr>
            <a:noAutofit/>
          </a:bodyPr>
          <a:lstStyle/>
          <a:p>
            <a:r>
              <a:rPr lang="ru-RU"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Дефицит бюджета</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4" name="Подзаголовок 2"/>
          <p:cNvSpPr>
            <a:spLocks noGrp="1"/>
          </p:cNvSpPr>
          <p:nvPr>
            <p:ph type="subTitle" idx="1"/>
          </p:nvPr>
        </p:nvSpPr>
        <p:spPr>
          <a:xfrm>
            <a:off x="251520" y="1340768"/>
            <a:ext cx="8640960" cy="5280992"/>
          </a:xfrm>
        </p:spPr>
        <p:txBody>
          <a:bodyPr>
            <a:normAutofit fontScale="92500"/>
          </a:bodyPr>
          <a:lstStyle/>
          <a:p>
            <a:pPr algn="just"/>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Бюджет Чунского районного муниципального образования за 2023 год исполнен с профицитом в сумме 5 299,8 тысяч рублей за счет изменения остатков средств </a:t>
            </a:r>
            <a:r>
              <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на счетах по учету средств </a:t>
            </a:r>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бюджетов.</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a:p>
            <a:pPr algn="just"/>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Остатки средств </a:t>
            </a:r>
          </a:p>
          <a:p>
            <a:pPr algn="just"/>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на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01.01.2023 </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года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2 324,9 тыс</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руб.</a:t>
            </a:r>
          </a:p>
          <a:p>
            <a:pPr algn="just"/>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Остатки средств </a:t>
            </a:r>
          </a:p>
          <a:p>
            <a:pPr algn="just"/>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на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01.01.2024 </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года 		 </a:t>
            </a:r>
            <a:r>
              <a:rPr lang="ru-RU"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7 624,7 тыс</a:t>
            </a: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руб.</a:t>
            </a: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042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9144000" cy="6858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spcBef>
                <a:spcPct val="20000"/>
              </a:spcBef>
            </a:pP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ИНФОРМАЦИЯ</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подготовлена Финансовым управлением </a:t>
            </a:r>
            <a:r>
              <a:rPr lang="en-US" sz="2400"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en-US" sz="2400"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администрации </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Чунского района</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График работы </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с 8-00 до 17-00,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перерыв с 12-00 до 13-00.</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Адрес:</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665513, Иркутская область, </a:t>
            </a:r>
            <a:r>
              <a:rPr lang="ru-RU" sz="2400" b="1" spc="50" dirty="0" err="1">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рп</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Чунский,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ул. Комарова, 11, </a:t>
            </a:r>
            <a:r>
              <a:rPr lang="ru-RU" sz="2400" b="1" spc="50" dirty="0" err="1">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каб</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505</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Телефон</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(8 39567)  </a:t>
            </a:r>
            <a:r>
              <a:rPr lang="ru-RU" sz="2400"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2-11-57,  </a:t>
            </a:r>
            <a: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
            </a:r>
            <a:br>
              <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br>
            <a:r>
              <a:rPr lang="ru-RU"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rPr>
              <a:t>Электронная почта:   </a:t>
            </a:r>
            <a:r>
              <a:rPr lang="en-US"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hlinkClick r:id="rId2"/>
              </a:rPr>
              <a:t>fin37</a:t>
            </a:r>
            <a:r>
              <a:rPr lang="ru-RU" sz="2400" b="1" u="sng"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hlinkClick r:id="rId2"/>
              </a:rPr>
              <a:t>@</a:t>
            </a:r>
            <a:r>
              <a:rPr lang="en-US" sz="2400" b="1" u="sng" spc="50" dirty="0" err="1"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hlinkClick r:id="rId2"/>
              </a:rPr>
              <a:t>govirk</a:t>
            </a:r>
            <a:r>
              <a:rPr lang="ru-RU" sz="2400" b="1" u="sng"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hlinkClick r:id="rId2"/>
              </a:rPr>
              <a:t>.</a:t>
            </a:r>
            <a:r>
              <a:rPr lang="en-US" sz="2400" b="1" u="sng" spc="50" dirty="0" err="1">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hlinkClick r:id="rId2"/>
              </a:rPr>
              <a:t>ru</a:t>
            </a:r>
            <a:endParaRPr lang="ru-RU" sz="2400"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ea typeface="+mn-ea"/>
              <a:cs typeface="Times New Roman" pitchFamily="18" charset="0"/>
            </a:endParaRPr>
          </a:p>
        </p:txBody>
      </p:sp>
      <p:pic>
        <p:nvPicPr>
          <p:cNvPr id="5" name="Picture 1" descr="http://chuna.irkobl.ru/about/symbol/ger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725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5"/>
          <p:cNvSpPr>
            <a:spLocks noGrp="1"/>
          </p:cNvSpPr>
          <p:nvPr>
            <p:ph type="ctrTitle"/>
          </p:nvPr>
        </p:nvSpPr>
        <p:spPr>
          <a:xfrm>
            <a:off x="-32368" y="0"/>
            <a:ext cx="9176368" cy="6857999"/>
          </a:xfrm>
        </p:spPr>
        <p:txBody>
          <a:bodyPr>
            <a:normAutofit fontScale="90000"/>
          </a:bodyPr>
          <a:lstStyle/>
          <a:p>
            <a:pPr lvl="0">
              <a:spcBef>
                <a:spcPct val="20000"/>
              </a:spcBef>
            </a:pPr>
            <a:r>
              <a:rPr lang="ru-RU" sz="2400" b="1" dirty="0">
                <a:solidFill>
                  <a:schemeClr val="accent2">
                    <a:lumMod val="75000"/>
                  </a:schemeClr>
                </a:solidFill>
                <a:latin typeface="Times New Roman" pitchFamily="18" charset="0"/>
                <a:ea typeface="+mn-ea"/>
                <a:cs typeface="Times New Roman" pitchFamily="18" charset="0"/>
              </a:rPr>
              <a:t>Чунский район образован 12 декабря 1953 года</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Площадь 28 036,8 кв.км.</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Численность населения </a:t>
            </a:r>
            <a:r>
              <a:rPr lang="ru-RU" sz="2400" b="1" dirty="0" smtClean="0">
                <a:solidFill>
                  <a:schemeClr val="accent2">
                    <a:lumMod val="75000"/>
                  </a:schemeClr>
                </a:solidFill>
                <a:latin typeface="Times New Roman" pitchFamily="18" charset="0"/>
                <a:ea typeface="+mn-ea"/>
                <a:cs typeface="Times New Roman" pitchFamily="18" charset="0"/>
              </a:rPr>
              <a:t>27 029 человек</a:t>
            </a:r>
            <a:r>
              <a:rPr lang="ru-RU" sz="2400" b="1" dirty="0">
                <a:solidFill>
                  <a:schemeClr val="accent2">
                    <a:lumMod val="75000"/>
                  </a:schemeClr>
                </a:solidFill>
                <a:latin typeface="Times New Roman" pitchFamily="18" charset="0"/>
                <a:ea typeface="+mn-ea"/>
                <a:cs typeface="Times New Roman" pitchFamily="18" charset="0"/>
              </a:rPr>
              <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 (по данным на </a:t>
            </a:r>
            <a:r>
              <a:rPr lang="ru-RU" sz="2400" b="1" dirty="0" smtClean="0">
                <a:solidFill>
                  <a:schemeClr val="accent2">
                    <a:lumMod val="75000"/>
                  </a:schemeClr>
                </a:solidFill>
                <a:latin typeface="Times New Roman" pitchFamily="18" charset="0"/>
                <a:ea typeface="+mn-ea"/>
                <a:cs typeface="Times New Roman" pitchFamily="18" charset="0"/>
              </a:rPr>
              <a:t>01.01.2023 </a:t>
            </a:r>
            <a:r>
              <a:rPr lang="ru-RU" sz="2400" b="1" dirty="0">
                <a:solidFill>
                  <a:schemeClr val="accent2">
                    <a:lumMod val="75000"/>
                  </a:schemeClr>
                </a:solidFill>
                <a:latin typeface="Times New Roman" pitchFamily="18" charset="0"/>
                <a:ea typeface="+mn-ea"/>
                <a:cs typeface="Times New Roman" pitchFamily="18" charset="0"/>
              </a:rPr>
              <a:t>года)</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
            </a:r>
            <a:br>
              <a:rPr lang="ru-RU" sz="2400" b="1" dirty="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В составе района 11 муниципальных образований</a:t>
            </a:r>
            <a:r>
              <a:rPr lang="ru-RU" sz="2400" b="1" dirty="0" smtClean="0">
                <a:solidFill>
                  <a:schemeClr val="accent2">
                    <a:lumMod val="75000"/>
                  </a:schemeClr>
                </a:solidFill>
                <a:latin typeface="Times New Roman" pitchFamily="18" charset="0"/>
                <a:ea typeface="+mn-ea"/>
                <a:cs typeface="Times New Roman" pitchFamily="18" charset="0"/>
              </a:rPr>
              <a:t>:</a:t>
            </a:r>
            <a:br>
              <a:rPr lang="ru-RU" sz="2400" b="1" dirty="0" smtClean="0">
                <a:solidFill>
                  <a:schemeClr val="accent2">
                    <a:lumMod val="75000"/>
                  </a:schemeClr>
                </a:solidFill>
                <a:latin typeface="Times New Roman" pitchFamily="18" charset="0"/>
                <a:ea typeface="+mn-ea"/>
                <a:cs typeface="Times New Roman" pitchFamily="18" charset="0"/>
              </a:rPr>
            </a:br>
            <a:r>
              <a:rPr lang="ru-RU" sz="2400" b="1" dirty="0">
                <a:solidFill>
                  <a:schemeClr val="accent2">
                    <a:lumMod val="75000"/>
                  </a:schemeClr>
                </a:solidFill>
                <a:latin typeface="Times New Roman" pitchFamily="18" charset="0"/>
                <a:ea typeface="+mn-ea"/>
                <a:cs typeface="Times New Roman" pitchFamily="18" charset="0"/>
              </a:rPr>
              <a:t/>
            </a:r>
            <a:br>
              <a:rPr lang="ru-RU" sz="2400" b="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Чунское городское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Лесогорское городское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Октябрьское городское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Балтуринское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Бунбуйское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Веселовское сельское муниципальное образование </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Каменское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Мухинское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Новочунское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Таргизское сельское муниципальное образование</a:t>
            </a:r>
            <a:br>
              <a:rPr lang="ru-RU" sz="2200" b="1" i="1" dirty="0">
                <a:solidFill>
                  <a:schemeClr val="accent2">
                    <a:lumMod val="75000"/>
                  </a:schemeClr>
                </a:solidFill>
                <a:latin typeface="Times New Roman" pitchFamily="18" charset="0"/>
                <a:ea typeface="+mn-ea"/>
                <a:cs typeface="Times New Roman" pitchFamily="18" charset="0"/>
              </a:rPr>
            </a:br>
            <a:r>
              <a:rPr lang="ru-RU" sz="2200" b="1" i="1" dirty="0">
                <a:solidFill>
                  <a:schemeClr val="accent2">
                    <a:lumMod val="75000"/>
                  </a:schemeClr>
                </a:solidFill>
                <a:latin typeface="Times New Roman" pitchFamily="18" charset="0"/>
                <a:ea typeface="+mn-ea"/>
                <a:cs typeface="Times New Roman" pitchFamily="18" charset="0"/>
              </a:rPr>
              <a:t>Червянское сельское муниципальное образование</a:t>
            </a:r>
            <a:r>
              <a:rPr lang="ru-RU" sz="2200" b="1" i="1" dirty="0">
                <a:solidFill>
                  <a:prstClr val="black"/>
                </a:solidFill>
                <a:latin typeface="Times New Roman" pitchFamily="18" charset="0"/>
                <a:ea typeface="+mn-ea"/>
                <a:cs typeface="Times New Roman" pitchFamily="18" charset="0"/>
              </a:rPr>
              <a:t/>
            </a:r>
            <a:br>
              <a:rPr lang="ru-RU" sz="2200" b="1" i="1" dirty="0">
                <a:solidFill>
                  <a:prstClr val="black"/>
                </a:solidFill>
                <a:latin typeface="Times New Roman" pitchFamily="18" charset="0"/>
                <a:ea typeface="+mn-ea"/>
                <a:cs typeface="Times New Roman" pitchFamily="18" charset="0"/>
              </a:rPr>
            </a:br>
            <a:endParaRPr lang="ru-RU" dirty="0"/>
          </a:p>
        </p:txBody>
      </p:sp>
    </p:spTree>
    <p:extLst>
      <p:ext uri="{BB962C8B-B14F-4D97-AF65-F5344CB8AC3E}">
        <p14:creationId xmlns:p14="http://schemas.microsoft.com/office/powerpoint/2010/main" val="3378726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5"/>
          <p:cNvSpPr>
            <a:spLocks noGrp="1"/>
          </p:cNvSpPr>
          <p:nvPr>
            <p:ph type="ctrTitle"/>
          </p:nvPr>
        </p:nvSpPr>
        <p:spPr>
          <a:xfrm>
            <a:off x="685800" y="764704"/>
            <a:ext cx="7772400" cy="5472607"/>
          </a:xfrm>
          <a:scene3d>
            <a:camera prst="isometricOffAxis2Left"/>
            <a:lightRig rig="threePt" dir="t"/>
          </a:scene3d>
        </p:spPr>
        <p:txBody>
          <a:bodyPr>
            <a:prstTxWarp prst="textButtonPour">
              <a:avLst>
                <a:gd name="adj1" fmla="val 10360240"/>
                <a:gd name="adj2" fmla="val 0"/>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СПАСИБО</a:t>
            </a:r>
            <a:br>
              <a:rPr lang="ru-RU"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ЗА</a:t>
            </a:r>
            <a:br>
              <a:rPr lang="ru-RU"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b="1" spc="50" dirty="0" smtClean="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ВНИМАНИЕ</a:t>
            </a:r>
            <a:endParaRPr lang="ru-RU" b="1" spc="50" dirty="0">
              <a:ln w="11430">
                <a:solidFill>
                  <a:schemeClr val="tx1"/>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76149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651899"/>
            <a:ext cx="9144000" cy="6206101"/>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endParaRPr lang="ru-RU" sz="54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06228" y="5568"/>
            <a:ext cx="8337772" cy="646331"/>
          </a:xfrm>
          <a:prstGeom prst="rect">
            <a:avLst/>
          </a:prstGeom>
          <a:noFill/>
        </p:spPr>
        <p:txBody>
          <a:bodyPr wrap="square" rtlCol="0">
            <a:spAutoFit/>
          </a:bodyPr>
          <a:lstStyle/>
          <a:p>
            <a:pPr algn="ctr"/>
            <a:r>
              <a:rPr lang="ru-RU" dirty="0">
                <a:latin typeface="Times New Roman" pitchFamily="18" charset="0"/>
                <a:cs typeface="Times New Roman" pitchFamily="18" charset="0"/>
              </a:rPr>
              <a:t>Основные показатели социально-экономической ситуации в  Чунском районном муниципальном образовании за 2023 г. </a:t>
            </a:r>
          </a:p>
        </p:txBody>
      </p:sp>
      <p:graphicFrame>
        <p:nvGraphicFramePr>
          <p:cNvPr id="3" name="Таблица 2"/>
          <p:cNvGraphicFramePr>
            <a:graphicFrameLocks noGrp="1"/>
          </p:cNvGraphicFramePr>
          <p:nvPr>
            <p:extLst>
              <p:ext uri="{D42A27DB-BD31-4B8C-83A1-F6EECF244321}">
                <p14:modId xmlns:p14="http://schemas.microsoft.com/office/powerpoint/2010/main" val="2729346878"/>
              </p:ext>
            </p:extLst>
          </p:nvPr>
        </p:nvGraphicFramePr>
        <p:xfrm>
          <a:off x="-1" y="651905"/>
          <a:ext cx="9144002" cy="6454399"/>
        </p:xfrm>
        <a:graphic>
          <a:graphicData uri="http://schemas.openxmlformats.org/drawingml/2006/table">
            <a:tbl>
              <a:tblPr>
                <a:tableStyleId>{5C22544A-7EE6-4342-B048-85BDC9FD1C3A}</a:tableStyleId>
              </a:tblPr>
              <a:tblGrid>
                <a:gridCol w="4932041"/>
                <a:gridCol w="1152128"/>
                <a:gridCol w="1152128"/>
                <a:gridCol w="1080120"/>
                <a:gridCol w="827585"/>
              </a:tblGrid>
              <a:tr h="525785">
                <a:tc>
                  <a:txBody>
                    <a:bodyPr/>
                    <a:lstStyle/>
                    <a:p>
                      <a:pPr algn="ctr" fontAlgn="ctr"/>
                      <a:r>
                        <a:rPr lang="ru-RU" sz="1000" u="none" strike="noStrike" dirty="0">
                          <a:effectLst/>
                        </a:rPr>
                        <a:t>Наименование показателя</a:t>
                      </a:r>
                      <a:endParaRPr lang="ru-RU" sz="1000" b="0"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Ед. изм.</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Значение показателя за 2023 год</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Значение показателя за 2022 год</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Динамика,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82273">
                <a:tc>
                  <a:txBody>
                    <a:bodyPr/>
                    <a:lstStyle/>
                    <a:p>
                      <a:pPr algn="l" fontAlgn="ctr"/>
                      <a:r>
                        <a:rPr lang="ru-RU" sz="1000" u="none" strike="noStrike" dirty="0">
                          <a:effectLst/>
                        </a:rPr>
                        <a:t>Выручка от реализации продукции, работ, услуг (в действующих ценах)</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6735,98</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8998,68</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74,86</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3536">
                <a:tc>
                  <a:txBody>
                    <a:bodyPr/>
                    <a:lstStyle/>
                    <a:p>
                      <a:pPr algn="l" fontAlgn="ctr"/>
                      <a:r>
                        <a:rPr lang="ru-RU" sz="1000" u="none" strike="noStrike" dirty="0">
                          <a:effectLst/>
                        </a:rPr>
                        <a:t>Выручка от реализации продукции, работ, услуг на душу населения</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 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249,21</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295,77</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84,26</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Промышленное производство: </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1"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1"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1"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Объем отгруженных товаров собственного производства, выполненных работ и услуг</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3946,03</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4671,70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84,47</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Обрабатывающие производства</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Объем отгруженных товаров собственного производства, выполненных работ и услуг </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3749,64</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4433,20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84,58</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203304">
                <a:tc>
                  <a:txBody>
                    <a:bodyPr/>
                    <a:lstStyle/>
                    <a:p>
                      <a:pPr algn="l" fontAlgn="ctr"/>
                      <a:r>
                        <a:rPr lang="ru-RU" sz="1000" u="none" strike="noStrike" dirty="0">
                          <a:effectLst/>
                        </a:rPr>
                        <a:t>Обеспечение электрической энергией, газом и паром; кондиционирование воздуха</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Объем отгруженных товаров собственного производства, выполненных работ и услуг</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196,39</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174,90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112,29</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96293">
                <a:tc>
                  <a:txBody>
                    <a:bodyPr/>
                    <a:lstStyle/>
                    <a:p>
                      <a:pPr algn="l" fontAlgn="ctr"/>
                      <a:r>
                        <a:rPr lang="ru-RU" sz="1000" u="none" strike="noStrike" dirty="0">
                          <a:effectLst/>
                        </a:rPr>
                        <a:t>Водоснабжение; водоотведение, организация сбора и утилизации отходов, деятельность по ликвидации загрязнений</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Объем отгруженных товаров собственного производства, выполненных работ и услуг</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68,71</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63,60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108,03</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Сельское, лесное хозяйство, охота, </a:t>
                      </a:r>
                      <a:r>
                        <a:rPr lang="ru-RU" sz="1000" u="none" strike="noStrike" dirty="0" smtClean="0">
                          <a:effectLst/>
                        </a:rPr>
                        <a:t>рыболовство </a:t>
                      </a:r>
                      <a:r>
                        <a:rPr lang="ru-RU" sz="1000" u="none" strike="noStrike" dirty="0">
                          <a:effectLst/>
                        </a:rPr>
                        <a:t>и рыбоводство:</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sng" strike="noStrike">
                          <a:effectLst/>
                        </a:rPr>
                        <a:t> </a:t>
                      </a:r>
                      <a:endParaRPr lang="ru-RU" sz="1000" b="0" i="0" u="sng"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Валовый выпуск продукции  в </a:t>
                      </a:r>
                      <a:r>
                        <a:rPr lang="ru-RU" sz="1000" u="none" strike="noStrike" dirty="0" err="1">
                          <a:effectLst/>
                        </a:rPr>
                        <a:t>сельхозорганизациях</a:t>
                      </a:r>
                      <a:r>
                        <a:rPr lang="ru-RU" sz="1000" u="none" strike="noStrike" dirty="0">
                          <a:effectLst/>
                        </a:rPr>
                        <a:t> (КФХ)</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32,45</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35,80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90,63</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Строительство:</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sng" strike="noStrike">
                          <a:effectLst/>
                        </a:rPr>
                        <a:t> </a:t>
                      </a:r>
                      <a:endParaRPr lang="ru-RU" sz="1000" b="0" i="0" u="sng"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Объем работ</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352,68</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1262,90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27,93</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Ввод в действие жилых домов</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кв. м</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2463,00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2722,00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90,48</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Введено жилья на душу населения</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кв. м</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0,08</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0,10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80,95</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340062">
                <a:tc>
                  <a:txBody>
                    <a:bodyPr/>
                    <a:lstStyle/>
                    <a:p>
                      <a:pPr algn="l" fontAlgn="ctr"/>
                      <a:r>
                        <a:rPr lang="ru-RU" sz="1000" u="none" strike="noStrike" dirty="0">
                          <a:effectLst/>
                        </a:rPr>
                        <a:t>Пассажирооборот</a:t>
                      </a:r>
                      <a:endParaRPr lang="ru-RU" sz="1000" b="0"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 пас/км</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9868,90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9970,40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98,98</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Торговля оптовая и розничная; ремонт автотранспортных средств и мотоциклов</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Розничный товарооборот </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3616,33</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3460,60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104,50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Малый бизнес</a:t>
                      </a:r>
                      <a:endParaRPr lang="ru-RU" sz="1000" b="1"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sng" strike="noStrike">
                          <a:effectLst/>
                        </a:rPr>
                        <a:t> </a:t>
                      </a:r>
                      <a:endParaRPr lang="ru-RU" sz="1000" b="0" i="0" u="sng"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 </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 </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r h="175261">
                <a:tc>
                  <a:txBody>
                    <a:bodyPr/>
                    <a:lstStyle/>
                    <a:p>
                      <a:pPr algn="l" fontAlgn="b"/>
                      <a:r>
                        <a:rPr lang="ru-RU" sz="1000" u="none" strike="noStrike" dirty="0">
                          <a:effectLst/>
                        </a:rPr>
                        <a:t>Число действующих малых предприятий - всего</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ед.</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158,00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168,00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94,05</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Уд. вес выручки предприятий малого бизнеса в выручке  в целом по МО</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82,67</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81,60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101,31</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82273">
                <a:tc>
                  <a:txBody>
                    <a:bodyPr/>
                    <a:lstStyle/>
                    <a:p>
                      <a:pPr algn="l" fontAlgn="ctr"/>
                      <a:r>
                        <a:rPr lang="ru-RU" sz="1000" u="none" strike="noStrike" dirty="0">
                          <a:effectLst/>
                        </a:rPr>
                        <a:t>Численность населения - всего</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 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27,03</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30,43</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88,84</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82273">
                <a:tc>
                  <a:txBody>
                    <a:bodyPr/>
                    <a:lstStyle/>
                    <a:p>
                      <a:pPr algn="l" fontAlgn="ctr"/>
                      <a:r>
                        <a:rPr lang="ru-RU" sz="1000" u="none" strike="noStrike" dirty="0">
                          <a:effectLst/>
                        </a:rPr>
                        <a:t>Занятые в экономике  </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9,88</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9,57</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103,25</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82273">
                <a:tc>
                  <a:txBody>
                    <a:bodyPr/>
                    <a:lstStyle/>
                    <a:p>
                      <a:pPr algn="l" fontAlgn="ctr"/>
                      <a:r>
                        <a:rPr lang="ru-RU" sz="1000" u="none" strike="noStrike" dirty="0">
                          <a:effectLst/>
                        </a:rPr>
                        <a:t>Учащиеся  16 лет и старше</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0,40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0,85</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47,22</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82273">
                <a:tc>
                  <a:txBody>
                    <a:bodyPr/>
                    <a:lstStyle/>
                    <a:p>
                      <a:pPr algn="l" fontAlgn="ctr"/>
                      <a:r>
                        <a:rPr lang="ru-RU" sz="1000" u="none" strike="noStrike" dirty="0">
                          <a:effectLst/>
                        </a:rPr>
                        <a:t>Не занятые в экономике  </a:t>
                      </a:r>
                      <a:endParaRPr lang="ru-RU" sz="1000" b="1" i="1"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5,78</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7,09</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81,50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ctr"/>
                      <a:r>
                        <a:rPr lang="ru-RU" sz="1000" u="none" strike="noStrike" dirty="0">
                          <a:effectLst/>
                        </a:rPr>
                        <a:t>                        в том числе безработные граждане</a:t>
                      </a:r>
                      <a:endParaRPr lang="ru-RU" sz="1000" b="0" i="0" u="none" strike="noStrike" dirty="0">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0,13</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0,29</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44,98</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Среднесписочная численность работающих </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тыс. чел.</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7,92</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9,60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82,54</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Среднедушевой денежный доход  </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19418,00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a:effectLst/>
                        </a:rPr>
                        <a:t>15956,00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121,70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dirty="0">
                          <a:effectLst/>
                        </a:rPr>
                        <a:t>Среднемесячная начисленная заработная плата (без выплат социального характера) - всего,</a:t>
                      </a:r>
                      <a:endParaRPr lang="ru-RU" sz="1000" b="0" i="0" u="none" strike="noStrike" dirty="0">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руб.</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41114,00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31334,00</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ru-RU" sz="1000" u="none" strike="noStrike" dirty="0">
                          <a:effectLst/>
                        </a:rPr>
                        <a:t>131,21</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r>
              <a:tr h="175261">
                <a:tc>
                  <a:txBody>
                    <a:bodyPr/>
                    <a:lstStyle/>
                    <a:p>
                      <a:pPr algn="l" fontAlgn="b"/>
                      <a:r>
                        <a:rPr lang="ru-RU" sz="1000" u="none" strike="noStrike">
                          <a:effectLst/>
                        </a:rPr>
                        <a:t>Фонд оплаты труда</a:t>
                      </a:r>
                      <a:endParaRPr lang="ru-RU" sz="1000" b="0" i="0" u="none" strike="noStrike">
                        <a:effectLst/>
                        <a:latin typeface="Times New Roman"/>
                      </a:endParaRPr>
                    </a:p>
                  </a:txBody>
                  <a:tcPr marL="5133" marR="5133" marT="5133" marB="0" anchor="b">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млн.руб.</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3909,00</a:t>
                      </a:r>
                      <a:endParaRPr lang="ru-RU" sz="1000" b="0" i="0" u="none" strike="noStrike">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a:effectLst/>
                        </a:rPr>
                        <a:t>3597,00</a:t>
                      </a:r>
                      <a:endParaRPr lang="ru-RU" sz="1000" b="0" i="0" u="none" strike="noStrike">
                        <a:effectLst/>
                        <a:latin typeface="Times New Roman"/>
                      </a:endParaRPr>
                    </a:p>
                  </a:txBody>
                  <a:tcPr marL="5133" marR="5133" marT="5133" marB="0" anchor="ctr">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tcPr>
                </a:tc>
                <a:tc>
                  <a:txBody>
                    <a:bodyPr/>
                    <a:lstStyle/>
                    <a:p>
                      <a:pPr algn="ctr" fontAlgn="ctr"/>
                      <a:r>
                        <a:rPr lang="ru-RU" sz="1000" u="none" strike="noStrike" dirty="0">
                          <a:effectLst/>
                        </a:rPr>
                        <a:t>108,67</a:t>
                      </a:r>
                      <a:endParaRPr lang="ru-RU" sz="1000" b="0" i="0" u="none" strike="noStrike" dirty="0">
                        <a:effectLst/>
                        <a:latin typeface="Times New Roman"/>
                      </a:endParaRPr>
                    </a:p>
                  </a:txBody>
                  <a:tcPr marL="5133" marR="5133" marT="5133"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294069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343081105"/>
              </p:ext>
            </p:extLst>
          </p:nvPr>
        </p:nvGraphicFramePr>
        <p:xfrm>
          <a:off x="251520" y="980728"/>
          <a:ext cx="8640960" cy="5616624"/>
        </p:xfrm>
        <a:graphic>
          <a:graphicData uri="http://schemas.openxmlformats.org/drawingml/2006/chart">
            <c:chart xmlns:c="http://schemas.openxmlformats.org/drawingml/2006/chart" xmlns:r="http://schemas.openxmlformats.org/officeDocument/2006/relationships" r:id="rId3"/>
          </a:graphicData>
        </a:graphic>
      </p:graphicFrame>
      <p:sp>
        <p:nvSpPr>
          <p:cNvPr id="2" name="Заголовок 1"/>
          <p:cNvSpPr>
            <a:spLocks noGrp="1"/>
          </p:cNvSpPr>
          <p:nvPr>
            <p:ph type="ctrTitle"/>
          </p:nvPr>
        </p:nvSpPr>
        <p:spPr>
          <a:xfrm>
            <a:off x="381424" y="154244"/>
            <a:ext cx="8568952" cy="72008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4000" b="1" dirty="0" smtClean="0">
                <a:ln w="11430">
                  <a:solidFill>
                    <a:schemeClr val="tx1"/>
                  </a:solidFill>
                </a:ln>
                <a:solidFill>
                  <a:srgbClr val="FF0000"/>
                </a:solidFill>
                <a:effectLst>
                  <a:outerShdw blurRad="80000" dist="40000" dir="5040000" algn="tl">
                    <a:srgbClr val="000000">
                      <a:alpha val="30000"/>
                    </a:srgbClr>
                  </a:outerShdw>
                </a:effectLst>
                <a:latin typeface="Times New Roman" pitchFamily="18" charset="0"/>
                <a:cs typeface="Times New Roman" pitchFamily="18" charset="0"/>
              </a:rPr>
              <a:t>Основные характеристики исполнения бюджета за 2023 год</a:t>
            </a:r>
            <a:endParaRPr lang="ru-RU" sz="4000" b="1" dirty="0">
              <a:ln w="11430">
                <a:solidFill>
                  <a:schemeClr val="tx1"/>
                </a:solidFill>
              </a:ln>
              <a:solidFill>
                <a:srgbClr val="FF0000"/>
              </a:solidFill>
              <a:effectLst>
                <a:outerShdw blurRad="80000" dist="40000" dir="5040000" algn="tl">
                  <a:srgbClr val="000000">
                    <a:alpha val="3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5522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0" y="0"/>
            <a:ext cx="9144000" cy="1772816"/>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Структура доходов бюджета Чунского районного муниципального образования за 2023 год</a:t>
            </a:r>
            <a:endParaRPr lang="ru-RU" sz="36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873164787"/>
              </p:ext>
            </p:extLst>
          </p:nvPr>
        </p:nvGraphicFramePr>
        <p:xfrm>
          <a:off x="0" y="1196752"/>
          <a:ext cx="9143999" cy="5661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290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4854" y="202331"/>
            <a:ext cx="8568952" cy="562373"/>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Доходы бюджета Чунского районного муниципального образования за 2023 год</a:t>
            </a:r>
            <a:endParaRPr lang="ru-RU" sz="28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113521486"/>
              </p:ext>
            </p:extLst>
          </p:nvPr>
        </p:nvGraphicFramePr>
        <p:xfrm>
          <a:off x="251520" y="1028569"/>
          <a:ext cx="8892480" cy="57127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63805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116632"/>
            <a:ext cx="8568952" cy="911937"/>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Доходы бюджета Чунского районного муниципального образования за 2023 год</a:t>
            </a: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Диаграмма 5"/>
          <p:cNvGraphicFramePr>
            <a:graphicFrameLocks/>
          </p:cNvGraphicFramePr>
          <p:nvPr>
            <p:extLst>
              <p:ext uri="{D42A27DB-BD31-4B8C-83A1-F6EECF244321}">
                <p14:modId xmlns:p14="http://schemas.microsoft.com/office/powerpoint/2010/main" val="1134245242"/>
              </p:ext>
            </p:extLst>
          </p:nvPr>
        </p:nvGraphicFramePr>
        <p:xfrm>
          <a:off x="0" y="908721"/>
          <a:ext cx="9113101" cy="5949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0727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44623"/>
            <a:ext cx="8568952" cy="983945"/>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a:ln w="11430">
                  <a:solidFill>
                    <a:prstClr val="black"/>
                  </a:solidFill>
                </a:ln>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Доходы бюджета Чунского районного муниципального образования за 2023 год</a:t>
            </a:r>
            <a:endParaRPr lang="ru-RU" sz="5400" b="1" dirty="0">
              <a:ln w="11430">
                <a:solidFill>
                  <a:schemeClr val="tx1"/>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endParaRPr>
          </a:p>
        </p:txBody>
      </p:sp>
      <p:pic>
        <p:nvPicPr>
          <p:cNvPr id="5" name="Picture 1" descr="http://chuna.irkobl.ru/about/symbol/ge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8" y="0"/>
            <a:ext cx="827584" cy="10285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504" y="991149"/>
            <a:ext cx="8966273" cy="646331"/>
          </a:xfrm>
          <a:prstGeom prst="rect">
            <a:avLst/>
          </a:prstGeom>
          <a:noFill/>
        </p:spPr>
        <p:txBody>
          <a:bodyPr wrap="square" rtlCol="0">
            <a:spAutoFit/>
          </a:bodyPr>
          <a:lstStyle/>
          <a:p>
            <a:pPr algn="ctr"/>
            <a:r>
              <a:rPr lang="ru-RU" b="1" dirty="0" smtClean="0">
                <a:solidFill>
                  <a:schemeClr val="tx2">
                    <a:lumMod val="60000"/>
                    <a:lumOff val="40000"/>
                  </a:schemeClr>
                </a:solidFill>
                <a:latin typeface="Times New Roman" pitchFamily="18" charset="0"/>
                <a:cs typeface="Times New Roman" pitchFamily="18" charset="0"/>
              </a:rPr>
              <a:t>Безвозмездные доходы бюджета Чунского районного муниципального образования за 2023 год</a:t>
            </a:r>
            <a:endParaRPr lang="ru-RU" b="1" dirty="0">
              <a:solidFill>
                <a:schemeClr val="tx2">
                  <a:lumMod val="60000"/>
                  <a:lumOff val="40000"/>
                </a:schemeClr>
              </a:solidFill>
              <a:latin typeface="Times New Roman" pitchFamily="18"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595931273"/>
              </p:ext>
            </p:extLst>
          </p:nvPr>
        </p:nvGraphicFramePr>
        <p:xfrm>
          <a:off x="-1" y="1314314"/>
          <a:ext cx="9073777" cy="54270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645241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886</TotalTime>
  <Words>916</Words>
  <Application>Microsoft Office PowerPoint</Application>
  <PresentationFormat>Экран (4:3)</PresentationFormat>
  <Paragraphs>229</Paragraphs>
  <Slides>30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Тема Office</vt:lpstr>
      <vt:lpstr>Отчет  об исполнении бюджета Чунского районного муниципального образования  за 2023 год</vt:lpstr>
      <vt:lpstr>Бюджет — (от старонормандского bougette — 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Если расходная часть бюджета превышает доходную, то бюджет сводится с дефицитом. Превышение доходов над расходами образует положительный остаток бюджета (профицит). Сбалансированность бюджета по доходам и расходам — основополагающее требование, предъявляемое к органам, составляющим и утверждающим бюджет. </vt:lpstr>
      <vt:lpstr>Чунский район образован 12 декабря 1953 года  Площадь 28 036,8 кв.км. Численность населения 27 029 человек  (по данным на 01.01.2023 года)  В составе района 11 муниципальных образований:  Чунское городское муниципальное образование Лесогорское городское муниципальное образование Октябрьское городское муниципальное образование Балтуринское сельское муниципальное образование Бунбуйское сельское муниципальное образование Веселовское сельское муниципальное образование  Каменское сельское муниципальное образование Мухинское сельское муниципальное образование Новочунское сельское муниципальное образование Таргизское сельское муниципальное образование Червянское сельское муниципальное образование </vt:lpstr>
      <vt:lpstr>Презентация PowerPoint</vt:lpstr>
      <vt:lpstr>Основные характеристики исполнения бюджета за 2023 год</vt:lpstr>
      <vt:lpstr>Структура доходов бюджета Чунского районного муниципального образования за 2023 год</vt:lpstr>
      <vt:lpstr>Доходы бюджета Чунского районного муниципального образования за 2023 год</vt:lpstr>
      <vt:lpstr>Доходы бюджета Чунского районного муниципального образования за 2023 год</vt:lpstr>
      <vt:lpstr>Доходы бюджета Чунского районного муниципального образования за 2023 год</vt:lpstr>
      <vt:lpstr>Расходы бюджета Чунского районного муниципального образования за 2023 год</vt:lpstr>
      <vt:lpstr>Исполнение бюджета по муниципальным программам за 2023 год</vt:lpstr>
      <vt:lpstr>Муниципальная программа Чунского районного муниципального образования «Социальная поддержка населения»</vt:lpstr>
      <vt:lpstr>                        Исполнение по программе составило 99,4% Подпрограмма «Дошкольное образование» - 430 404,8 тыс. руб. Подпрограмма «Начальное общее, основное общее, среднее общее образование» - 952 190,4 тыс. руб. Подпрограмма «Дополнительное образование детей в сфере образования» - 29 739,7 тыс. руб. Подпрограмма «Отдых, оздоровление и занятость детей и подростков» - 5 201,7 тыс. руб. Подпрограмма «Обеспечение реализации и прочие мероприятия муниципальной программы» - 63 569,7 тыс. руб.</vt:lpstr>
      <vt:lpstr>                    Исполнение по программе составило 99,0% Подпрограмма «Развитие библиотечного дела» - 12 146,5 тыс. руб. Подпрограмма «Организация досуга и предоставление услуг организаций культуры» - 33 994,3 тыс. руб. Подпрограмма «Развитие физической культуры и массового спорта» - 19 470,0 тыс. руб. Подпрограмма «Дополнительное образование детей в сфере культуры» - 17 235,4 тыс. руб. Подпрограмма «Молодежная политика» - 70,0 тыс. руб. Подпрограмма «Комплексные меры профилактики наркомании и других социально-негативных явлений» - 66,5 тыс. руб.</vt:lpstr>
      <vt:lpstr>                  Исполнение по программе составило 100,0% Подпрограмма «Предупреждение чрезвычайных ситуаций» - 1 428,0 тыс. руб. Подпрограмма «Профилактика правонарушений, экстремистской и террористической деятельности» - 2 319,5 тыс. руб. Подпрограмма «Безопасность дорожного движения». – 51,0 тыс. руб. Подпрограмма «Развитие, содержание и обеспечение деятельности ЕДДС Чунского района» - 9 896,5 тыс. руб.</vt:lpstr>
      <vt:lpstr>                  Исполнение по программе составило 73,2%</vt:lpstr>
      <vt:lpstr>                  Исполнение по программе составило 73,2% Подпрограмма «Модернизация коммунальной инфраструктуры объектов социальной сферы, находящихся в муниципальной собственности Чунского районного муниципального образования» - 6 155,8 тыс. руб. Подпрограмма «Энергосбережение и повышение энергетической эффективности объектов социальной сферы , находящихся в муниципальной собственности Чунского районного муниципального образования» - 964,9 тыс. руб. </vt:lpstr>
      <vt:lpstr>                  Исполнение по программе составило 100,0%</vt:lpstr>
      <vt:lpstr>                 Исполнение по программе составило 100,0% Подпрограмма «Развитие экономики и инвестиционной деятельности» - 13,1 тыс. руб. Подпрограмма «Развитие и поддержка субъектов малого и среднего предпринимательства» - 51,4 тыс. руб. Подпрограмма «Развитие потребительского рынка» - 12,8 тыс. руб.</vt:lpstr>
      <vt:lpstr>                  Исполнение по программе составило 100,0% Подпрограмма «Эффективное управление бюджетным процессом» - 16 508,4 тыс. руб. Подпрограмма «Повышение финансовой устойчивости бюджетов муниципальных образований Чунского района» - 274 475,0 тыс. руб. </vt:lpstr>
      <vt:lpstr>                  Исполнение по программе составило 73,2% Подпрограмма «Управление муниципальной собственностью» - 23 703,5 тыс. руб. Подпрограмма «Обеспечение реализации муниципальной программы» - 9 930,5 тыс. руб.</vt:lpstr>
      <vt:lpstr>                  Исполнение по программе составило 99,6% Подпрограмма «Повышение эффективности деятельности администрации Чунского района» - 1 495,7тыс. руб. Подпрограмма «Обеспечение условий реализации муниципальной программы» -  89 030,6 тыс. руб.</vt:lpstr>
      <vt:lpstr>                  Исполнение по программе составило 99,8%</vt:lpstr>
      <vt:lpstr>                  Исполнение по программе составило 100,0%</vt:lpstr>
      <vt:lpstr>                  Исполнение по программе составило 87,5% Подпрограмма «Улучшение условий и охраны труда на территории Чунского района» - 13,0 тыс. руб. Подпрограмма «Улучшение условий и охраны труда в структурных учреждениях администрации Чунского района» - 144,1 тыс. руб.</vt:lpstr>
      <vt:lpstr>                  Исполнение по программе составило 100,0%</vt:lpstr>
      <vt:lpstr>Расходы бюджета Чунского районного муниципального образования с учетом интересов целевых групп</vt:lpstr>
      <vt:lpstr>Дефицит бюджета</vt:lpstr>
      <vt:lpstr>ИНФОРМАЦИЯ подготовлена Финансовым управлением  администрации Чунского района    График работы с 8-00 до 17-00,  перерыв с 12-00 до 13-00. Адрес:  665513, Иркутская область, рп. Чунский,  ул. Комарова, 11, каб. 505 Телефон  (8 39567)  2-11-57,   Электронная почта:   fin37@govirk.ru</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об исполнении бюджета Чунского районного муниципального образования  за 2023 год</dc:title>
  <dc:creator>Наташа</dc:creator>
  <cp:lastModifiedBy>наташа</cp:lastModifiedBy>
  <cp:revision>38</cp:revision>
  <dcterms:created xsi:type="dcterms:W3CDTF">2024-04-17T07:55:11Z</dcterms:created>
  <dcterms:modified xsi:type="dcterms:W3CDTF">2024-04-24T01:25:55Z</dcterms:modified>
</cp:coreProperties>
</file>